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99" r:id="rId11"/>
    <p:sldId id="264" r:id="rId12"/>
    <p:sldId id="266" r:id="rId13"/>
    <p:sldId id="265" r:id="rId14"/>
    <p:sldId id="276" r:id="rId15"/>
    <p:sldId id="303" r:id="rId16"/>
    <p:sldId id="293"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318" r:id="rId36"/>
    <p:sldId id="319" r:id="rId37"/>
    <p:sldId id="296" r:id="rId38"/>
    <p:sldId id="321" r:id="rId39"/>
    <p:sldId id="322" r:id="rId40"/>
    <p:sldId id="324" r:id="rId41"/>
    <p:sldId id="288" r:id="rId42"/>
    <p:sldId id="289" r:id="rId43"/>
    <p:sldId id="320" r:id="rId44"/>
    <p:sldId id="274" r:id="rId45"/>
    <p:sldId id="275"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55" d="100"/>
          <a:sy n="55" d="100"/>
        </p:scale>
        <p:origin x="1772" y="4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asoyewole/IBM-Data-Science-Capstone-Project/blob/main/jupyter-labs-eda-sql-coursera_sqllite.ipynb"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soyewole/IBM-Data-Science-Capstone-Project/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soyewole/IBM-Data-Science-Capstone-Project/blob/main/spacex_dash_app%20(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soyewole/IBM-Data-Science-Capstone-Projec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asoyewole/IBM-Data-Science-Capstone-Project/blob/main/jupyter-labs-spacex-data-collection-api.ipynb"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soyewole/IBM-Data-Science-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soyewole/IBM-Data-Science-Capstone-Project/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Ayotunde Oyewole</a:t>
            </a:r>
          </a:p>
          <a:p>
            <a:r>
              <a:rPr lang="en-US" dirty="0">
                <a:solidFill>
                  <a:schemeClr val="bg2"/>
                </a:solidFill>
                <a:latin typeface="Abadi" panose="020B0604020104020204" pitchFamily="34" charset="0"/>
                <a:ea typeface="SF Pro" pitchFamily="2" charset="0"/>
                <a:cs typeface="SF Pro" pitchFamily="2" charset="0"/>
              </a:rPr>
              <a:t>June 10,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05FDA-CB27-4506-BA80-B7DD00CB25C5}"/>
              </a:ext>
            </a:extLst>
          </p:cNvPr>
          <p:cNvSpPr txBox="1">
            <a:spLocks/>
          </p:cNvSpPr>
          <p:nvPr/>
        </p:nvSpPr>
        <p:spPr>
          <a:xfrm>
            <a:off x="240069" y="-170525"/>
            <a:ext cx="3012417" cy="12122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0069" y="1360213"/>
            <a:ext cx="4794918" cy="4879863"/>
          </a:xfrm>
          <a:prstGeom prst="rect">
            <a:avLst/>
          </a:prstGeom>
        </p:spPr>
        <p:txBody>
          <a:bodyPr vert="horz" lIns="91440" tIns="45720" rIns="91440" bIns="45720" rtlCol="0" anchor="ctr">
            <a:normAutofit/>
          </a:bodyPr>
          <a:lstStyle/>
          <a:p>
            <a:pPr>
              <a:spcBef>
                <a:spcPts val="1400"/>
              </a:spcBef>
            </a:pPr>
            <a:r>
              <a:rPr lang="en-US" sz="2000" dirty="0"/>
              <a:t>Using SQL, a detailed exploration of the data was completed. Items like unique names of launch sites, total number of landing outcomes for each landing outcome, booster version that have the maximum payload mass etc. Screenshots of some sample queries are presented below.</a:t>
            </a:r>
          </a:p>
          <a:p>
            <a:pPr>
              <a:spcBef>
                <a:spcPts val="1400"/>
              </a:spcBef>
            </a:pPr>
            <a:r>
              <a:rPr lang="en-US" sz="2000" dirty="0"/>
              <a:t>The notebook for the SQL data exploration is available at </a:t>
            </a:r>
            <a:r>
              <a:rPr lang="en-US" sz="2000" dirty="0">
                <a:hlinkClick r:id="rId2"/>
              </a:rPr>
              <a:t>https://github.com/asoyewole/IBM-Data-Science-Capstone-Project/blob/main/jupyter-labs-eda-sql-coursera_sqllite.ipynb</a:t>
            </a:r>
            <a:r>
              <a:rPr lang="en-US" sz="2000" dirty="0"/>
              <a:t> </a:t>
            </a:r>
          </a:p>
          <a:p>
            <a:endParaRPr lang="en-US" sz="2000" dirty="0"/>
          </a:p>
          <a:p>
            <a:endParaRPr lang="en-US" sz="2000" dirty="0"/>
          </a:p>
          <a:p>
            <a:endParaRPr lang="en-US" sz="2000" dirty="0"/>
          </a:p>
        </p:txBody>
      </p:sp>
      <p:sp>
        <p:nvSpPr>
          <p:cNvPr id="15" name="Rectangle 14">
            <a:extLst>
              <a:ext uri="{FF2B5EF4-FFF2-40B4-BE49-F238E27FC236}">
                <a16:creationId xmlns:a16="http://schemas.microsoft.com/office/drawing/2014/main" id="{9B47378D-AD27-45D0-8C1C-5B1098DCC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390" y="0"/>
            <a:ext cx="4606609" cy="6858000"/>
          </a:xfrm>
          <a:prstGeom prst="rect">
            <a:avLst/>
          </a:prstGeom>
          <a:solidFill>
            <a:srgbClr val="FFFFFF"/>
          </a:solidFill>
          <a:ln>
            <a:noFill/>
          </a:ln>
          <a:effectLst>
            <a:outerShdw blurRad="381000" dist="317500" dir="57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5CB4277-F7C7-E725-3F24-E626EEB7D012}"/>
              </a:ext>
            </a:extLst>
          </p:cNvPr>
          <p:cNvPicPr>
            <a:picLocks noChangeAspect="1"/>
          </p:cNvPicPr>
          <p:nvPr/>
        </p:nvPicPr>
        <p:blipFill>
          <a:blip r:embed="rId3"/>
          <a:stretch>
            <a:fillRect/>
          </a:stretch>
        </p:blipFill>
        <p:spPr>
          <a:xfrm>
            <a:off x="4889493" y="1360213"/>
            <a:ext cx="6689723" cy="351209"/>
          </a:xfrm>
          <a:prstGeom prst="rect">
            <a:avLst/>
          </a:prstGeom>
        </p:spPr>
      </p:pic>
      <p:pic>
        <p:nvPicPr>
          <p:cNvPr id="8" name="Picture 7">
            <a:extLst>
              <a:ext uri="{FF2B5EF4-FFF2-40B4-BE49-F238E27FC236}">
                <a16:creationId xmlns:a16="http://schemas.microsoft.com/office/drawing/2014/main" id="{C6F377AE-A9E1-7DC4-35D8-430616B5A0C8}"/>
              </a:ext>
            </a:extLst>
          </p:cNvPr>
          <p:cNvPicPr>
            <a:picLocks noChangeAspect="1"/>
          </p:cNvPicPr>
          <p:nvPr/>
        </p:nvPicPr>
        <p:blipFill>
          <a:blip r:embed="rId4"/>
          <a:stretch>
            <a:fillRect/>
          </a:stretch>
        </p:blipFill>
        <p:spPr>
          <a:xfrm>
            <a:off x="4889494" y="3399347"/>
            <a:ext cx="7302506" cy="365125"/>
          </a:xfrm>
          <a:prstGeom prst="rect">
            <a:avLst/>
          </a:prstGeom>
        </p:spPr>
      </p:pic>
      <p:pic>
        <p:nvPicPr>
          <p:cNvPr id="6" name="Picture 5">
            <a:extLst>
              <a:ext uri="{FF2B5EF4-FFF2-40B4-BE49-F238E27FC236}">
                <a16:creationId xmlns:a16="http://schemas.microsoft.com/office/drawing/2014/main" id="{8488D9BB-7B03-024E-1F17-31184711EFA4}"/>
              </a:ext>
            </a:extLst>
          </p:cNvPr>
          <p:cNvPicPr>
            <a:picLocks noChangeAspect="1"/>
          </p:cNvPicPr>
          <p:nvPr/>
        </p:nvPicPr>
        <p:blipFill>
          <a:blip r:embed="rId5"/>
          <a:stretch>
            <a:fillRect/>
          </a:stretch>
        </p:blipFill>
        <p:spPr>
          <a:xfrm>
            <a:off x="5034987" y="5337709"/>
            <a:ext cx="6544229" cy="365125"/>
          </a:xfrm>
          <a:prstGeom prst="rect">
            <a:avLst/>
          </a:prstGeom>
        </p:spPr>
      </p:pic>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10</a:t>
            </a:fld>
            <a:endParaRPr lang="en-US" sz="1200">
              <a:solidFill>
                <a:schemeClr val="tx1"/>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number of interactive maps were designed to explore the locations of the launch sites and how the locations and geographic proximities affect or impact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notebook for the interactive map designed with folium is available at </a:t>
            </a:r>
            <a:r>
              <a:rPr lang="en-US" sz="2200" dirty="0">
                <a:solidFill>
                  <a:schemeClr val="accent3">
                    <a:lumMod val="25000"/>
                  </a:schemeClr>
                </a:solidFill>
                <a:latin typeface="Abadi" panose="020B0604020104020204" pitchFamily="34" charset="0"/>
                <a:hlinkClick r:id="rId3"/>
              </a:rPr>
              <a:t>https://github.com/asoyewole/IBM-Data-Science-Capstone-Project/blob/main/lab_jupyter_launch_site_location.ipynb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Two interactive plots were included on the dash app – a pie chart showing the ratios of successful launches for each site, and a scatterplot that shows the interaction between the payload mass and the class.</a:t>
            </a:r>
          </a:p>
          <a:p>
            <a:pPr>
              <a:lnSpc>
                <a:spcPct val="100000"/>
              </a:lnSpc>
              <a:spcBef>
                <a:spcPts val="1400"/>
              </a:spcBef>
            </a:pPr>
            <a:r>
              <a:rPr lang="en-US" sz="2200" dirty="0">
                <a:solidFill>
                  <a:schemeClr val="accent3">
                    <a:lumMod val="25000"/>
                  </a:schemeClr>
                </a:solidFill>
                <a:latin typeface="Abadi" panose="020B0604020104020204" pitchFamily="34" charset="0"/>
              </a:rPr>
              <a:t>The python script for building the dash interactive app is available at </a:t>
            </a:r>
            <a:r>
              <a:rPr lang="en-US" sz="2200" dirty="0">
                <a:solidFill>
                  <a:schemeClr val="accent3">
                    <a:lumMod val="25000"/>
                  </a:schemeClr>
                </a:solidFill>
                <a:latin typeface="Abadi" panose="020B0604020104020204" pitchFamily="34" charset="0"/>
                <a:hlinkClick r:id="rId3"/>
              </a:rPr>
              <a:t>https://github.com/asoyewole/IBM-Data-Science-Capstone-Project/blob/main/spacex_dash_app%20(1).py</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split into features and target, and then scaled as is required for classification models. Both the features and the target was split into training and testing data. A grid search algorithm was used to tune the hyperparameters for each model. Logistic regression, KNN, SVM, and Decision Tree models were each fitted to the training data, and then tested using the test data.</a:t>
            </a:r>
          </a:p>
          <a:p>
            <a:pPr>
              <a:lnSpc>
                <a:spcPct val="100000"/>
              </a:lnSpc>
              <a:spcBef>
                <a:spcPts val="1400"/>
              </a:spcBef>
            </a:pPr>
            <a:r>
              <a:rPr lang="en-US" sz="2200" dirty="0">
                <a:solidFill>
                  <a:schemeClr val="accent3">
                    <a:lumMod val="25000"/>
                  </a:schemeClr>
                </a:solidFill>
                <a:latin typeface="Abadi" panose="020B0604020104020204" pitchFamily="34" charset="0"/>
              </a:rPr>
              <a:t>The notebook for the classification analysis is available at </a:t>
            </a:r>
            <a:r>
              <a:rPr lang="en-US" sz="2200" dirty="0">
                <a:solidFill>
                  <a:schemeClr val="accent3">
                    <a:lumMod val="25000"/>
                  </a:schemeClr>
                </a:solidFill>
                <a:latin typeface="Abadi" panose="020B0604020104020204" pitchFamily="34" charset="0"/>
                <a:hlinkClick r:id="rId3"/>
              </a:rPr>
              <a:t>https://github.com/asoyewole/IBM-Data-Science-Capstone-Project/blob/main/SpaceX_Machine%20Learning%20Prediction_Part_5.ipynb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line graph with orange and blue dots&#10;&#10;Description automatically generated">
            <a:extLst>
              <a:ext uri="{FF2B5EF4-FFF2-40B4-BE49-F238E27FC236}">
                <a16:creationId xmlns:a16="http://schemas.microsoft.com/office/drawing/2014/main" id="{67D2758B-2AAC-8CDC-DD32-8C6E072FE3F5}"/>
              </a:ext>
            </a:extLst>
          </p:cNvPr>
          <p:cNvPicPr>
            <a:picLocks noChangeAspect="1"/>
          </p:cNvPicPr>
          <p:nvPr/>
        </p:nvPicPr>
        <p:blipFill>
          <a:blip r:embed="rId2"/>
          <a:stretch>
            <a:fillRect/>
          </a:stretch>
        </p:blipFill>
        <p:spPr>
          <a:xfrm>
            <a:off x="659914" y="1082432"/>
            <a:ext cx="10872172" cy="271093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400" b="0" i="0" dirty="0">
                <a:effectLst/>
                <a:highlight>
                  <a:srgbClr val="FFFFFF"/>
                </a:highlight>
                <a:latin typeface="system-ui"/>
              </a:rPr>
              <a:t>There were more of class 0 launches at the CCAFS SLC 40 while class 1 launches are spread out between all three launch sites. VAFB SLC 4E had fewer flights compared to the other sites. In a similar vein, CCAFS SLC 40 had the most number of flights.</a:t>
            </a:r>
            <a:endParaRPr lang="en-US" sz="36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9A1AE6D-4496-6E81-8D69-C3B13A40C79C}"/>
              </a:ext>
            </a:extLst>
          </p:cNvPr>
          <p:cNvPicPr>
            <a:picLocks noChangeAspect="1"/>
          </p:cNvPicPr>
          <p:nvPr/>
        </p:nvPicPr>
        <p:blipFill>
          <a:blip r:embed="rId2"/>
          <a:stretch>
            <a:fillRect/>
          </a:stretch>
        </p:blipFill>
        <p:spPr>
          <a:xfrm>
            <a:off x="659914" y="1109613"/>
            <a:ext cx="10872172" cy="214725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400" dirty="0"/>
              <a:t>It is notable here that there are no rockets launched for heavy pay load greater than 10 thousand kg for VAFB-SLC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C86C1F43-2418-8D8C-A72E-8E3E96BA7099}"/>
              </a:ext>
            </a:extLst>
          </p:cNvPr>
          <p:cNvPicPr>
            <a:picLocks noChangeAspect="1"/>
          </p:cNvPicPr>
          <p:nvPr/>
        </p:nvPicPr>
        <p:blipFill>
          <a:blip r:embed="rId2"/>
          <a:stretch>
            <a:fillRect/>
          </a:stretch>
        </p:blipFill>
        <p:spPr>
          <a:xfrm>
            <a:off x="8928" y="1898970"/>
            <a:ext cx="5929638" cy="358743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47494" y="2204922"/>
            <a:ext cx="5458838" cy="4192520"/>
          </a:xfrm>
          <a:prstGeom prst="rect">
            <a:avLst/>
          </a:prstGeom>
        </p:spPr>
        <p:txBody>
          <a:bodyPr vert="horz" lIns="91440" tIns="45720" rIns="91440" bIns="45720" rtlCol="0">
            <a:normAutofit/>
          </a:bodyPr>
          <a:lstStyle/>
          <a:p>
            <a:pPr>
              <a:spcBef>
                <a:spcPts val="1400"/>
              </a:spcBef>
            </a:pPr>
            <a:r>
              <a:rPr lang="en-US" b="0" i="0" dirty="0">
                <a:effectLst/>
                <a:highlight>
                  <a:srgbClr val="FFFFFF"/>
                </a:highlight>
                <a:latin typeface="system-ui"/>
              </a:rPr>
              <a:t>ES-L1, GEO, HEO and SSO all had 100% success rates. On the other hand, SO, recorded no success at all while MEO, PO, ISS and GTO had success rates below 0.7. LEO and VLEO had successes between 0.7 and 0.9.</a:t>
            </a: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146E2B8-6BAA-5301-801B-83DB77BD40E3}"/>
              </a:ext>
            </a:extLst>
          </p:cNvPr>
          <p:cNvPicPr>
            <a:picLocks noChangeAspect="1"/>
          </p:cNvPicPr>
          <p:nvPr/>
        </p:nvPicPr>
        <p:blipFill>
          <a:blip r:embed="rId2"/>
          <a:stretch>
            <a:fillRect/>
          </a:stretch>
        </p:blipFill>
        <p:spPr>
          <a:xfrm>
            <a:off x="303454" y="1699565"/>
            <a:ext cx="6681308" cy="419252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38108" y="1984443"/>
            <a:ext cx="4315691" cy="4192520"/>
          </a:xfrm>
          <a:prstGeom prst="rect">
            <a:avLst/>
          </a:prstGeom>
        </p:spPr>
        <p:txBody>
          <a:bodyPr vert="horz" lIns="91440" tIns="45720" rIns="91440" bIns="45720" rtlCol="0">
            <a:normAutofit/>
          </a:bodyPr>
          <a:lstStyle/>
          <a:p>
            <a:pPr>
              <a:spcBef>
                <a:spcPts val="1400"/>
              </a:spcBef>
            </a:pPr>
            <a:r>
              <a:rPr lang="en-US" b="0" i="0" dirty="0">
                <a:effectLst/>
                <a:highlight>
                  <a:srgbClr val="FFFFFF"/>
                </a:highlight>
                <a:latin typeface="system-ui"/>
              </a:rPr>
              <a:t> the LEO orbit the Success appears related to the number of flights; on the other hand, there seems to be no relationship between flight number when in GTO orbit.</a:t>
            </a: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9ED212C9-792F-1FE3-127E-A79FC540A308}"/>
              </a:ext>
            </a:extLst>
          </p:cNvPr>
          <p:cNvPicPr>
            <a:picLocks noChangeAspect="1"/>
          </p:cNvPicPr>
          <p:nvPr/>
        </p:nvPicPr>
        <p:blipFill>
          <a:blip r:embed="rId2"/>
          <a:stretch>
            <a:fillRect/>
          </a:stretch>
        </p:blipFill>
        <p:spPr>
          <a:xfrm>
            <a:off x="703182" y="1827309"/>
            <a:ext cx="6849849" cy="434965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12108" y="1984443"/>
            <a:ext cx="3941691" cy="4192520"/>
          </a:xfrm>
          <a:prstGeom prst="rect">
            <a:avLst/>
          </a:prstGeom>
        </p:spPr>
        <p:txBody>
          <a:bodyPr vert="horz" lIns="91440" tIns="45720" rIns="91440" bIns="45720" rtlCol="0">
            <a:normAutofit fontScale="92500" lnSpcReduction="10000"/>
          </a:bodyPr>
          <a:lstStyle/>
          <a:p>
            <a:pPr algn="l"/>
            <a:r>
              <a:rPr lang="en-US" b="0" i="0" dirty="0">
                <a:effectLst/>
                <a:highlight>
                  <a:srgbClr val="FFFFFF"/>
                </a:highlight>
                <a:latin typeface="system-ui"/>
              </a:rPr>
              <a:t>With heavy payloads the successful landing or positive landing rate are more for Polar, LEO and ISS.</a:t>
            </a:r>
          </a:p>
          <a:p>
            <a:pPr algn="l"/>
            <a:r>
              <a:rPr lang="en-US" b="0" i="0" dirty="0">
                <a:effectLst/>
                <a:highlight>
                  <a:srgbClr val="FFFFFF"/>
                </a:highlight>
                <a:latin typeface="system-ui"/>
              </a:rPr>
              <a:t>However for GTO we cannot distinguish this well as both positive landing rate and negative landing(unsuccessful mission) are both there here.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2FF89880-6444-C34B-867B-BBD81048EA14}"/>
              </a:ext>
            </a:extLst>
          </p:cNvPr>
          <p:cNvPicPr>
            <a:picLocks noChangeAspect="1"/>
          </p:cNvPicPr>
          <p:nvPr/>
        </p:nvPicPr>
        <p:blipFill>
          <a:blip r:embed="rId2"/>
          <a:stretch>
            <a:fillRect/>
          </a:stretch>
        </p:blipFill>
        <p:spPr>
          <a:xfrm>
            <a:off x="53352" y="996870"/>
            <a:ext cx="5427212" cy="448952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94962" y="1984443"/>
            <a:ext cx="5458838" cy="4192520"/>
          </a:xfrm>
          <a:prstGeom prst="rect">
            <a:avLst/>
          </a:prstGeom>
        </p:spPr>
        <p:txBody>
          <a:bodyPr vert="horz" lIns="91440" tIns="45720" rIns="91440" bIns="45720" rtlCol="0">
            <a:normAutofit/>
          </a:bodyPr>
          <a:lstStyle/>
          <a:p>
            <a:pPr>
              <a:spcBef>
                <a:spcPts val="1400"/>
              </a:spcBef>
            </a:pPr>
            <a:r>
              <a:rPr lang="en-US" b="0" i="0" dirty="0">
                <a:effectLst/>
                <a:highlight>
                  <a:srgbClr val="FFFFFF"/>
                </a:highlight>
                <a:latin typeface="system-ui"/>
              </a:rPr>
              <a:t>the </a:t>
            </a:r>
            <a:r>
              <a:rPr lang="en-US" b="0" i="0" dirty="0" err="1">
                <a:effectLst/>
                <a:highlight>
                  <a:srgbClr val="FFFFFF"/>
                </a:highlight>
                <a:latin typeface="system-ui"/>
              </a:rPr>
              <a:t>sucess</a:t>
            </a:r>
            <a:r>
              <a:rPr lang="en-US" b="0" i="0" dirty="0">
                <a:effectLst/>
                <a:highlight>
                  <a:srgbClr val="FFFFFF"/>
                </a:highlight>
                <a:latin typeface="system-ui"/>
              </a:rPr>
              <a:t> rate since 2013 kept increasing till 2020</a:t>
            </a: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81727" y="649480"/>
            <a:ext cx="3025303" cy="5546047"/>
          </a:xfrm>
          <a:prstGeom prst="rect">
            <a:avLst/>
          </a:prstGeom>
        </p:spPr>
        <p:txBody>
          <a:bodyPr vert="horz" lIns="91440" tIns="45720" rIns="91440" bIns="45720" rtlCol="0" anchor="ctr">
            <a:normAutofit/>
          </a:bodyPr>
          <a:lstStyle/>
          <a:p>
            <a:pPr>
              <a:spcBef>
                <a:spcPts val="1400"/>
              </a:spcBef>
            </a:pPr>
            <a:r>
              <a:rPr lang="en-US" sz="2000" dirty="0"/>
              <a:t>The table shows the names of all the launch sites.</a:t>
            </a:r>
          </a:p>
        </p:txBody>
      </p:sp>
      <p:pic>
        <p:nvPicPr>
          <p:cNvPr id="6" name="Picture 5">
            <a:extLst>
              <a:ext uri="{FF2B5EF4-FFF2-40B4-BE49-F238E27FC236}">
                <a16:creationId xmlns:a16="http://schemas.microsoft.com/office/drawing/2014/main" id="{A1D37485-E829-A5A5-2794-A69BFB6ABBA8}"/>
              </a:ext>
            </a:extLst>
          </p:cNvPr>
          <p:cNvPicPr>
            <a:picLocks noChangeAspect="1"/>
          </p:cNvPicPr>
          <p:nvPr/>
        </p:nvPicPr>
        <p:blipFill>
          <a:blip r:embed="rId2"/>
          <a:stretch>
            <a:fillRect/>
          </a:stretch>
        </p:blipFill>
        <p:spPr>
          <a:xfrm>
            <a:off x="8109502" y="909957"/>
            <a:ext cx="3615776" cy="504996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Site Names Begin with 'CCA'</a:t>
            </a:r>
          </a:p>
        </p:txBody>
      </p:sp>
      <p:pic>
        <p:nvPicPr>
          <p:cNvPr id="6" name="Picture 5">
            <a:extLst>
              <a:ext uri="{FF2B5EF4-FFF2-40B4-BE49-F238E27FC236}">
                <a16:creationId xmlns:a16="http://schemas.microsoft.com/office/drawing/2014/main" id="{006A6E99-3791-7F30-17E6-5DC212520875}"/>
              </a:ext>
            </a:extLst>
          </p:cNvPr>
          <p:cNvPicPr>
            <a:picLocks noChangeAspect="1"/>
          </p:cNvPicPr>
          <p:nvPr/>
        </p:nvPicPr>
        <p:blipFill>
          <a:blip r:embed="rId2"/>
          <a:stretch>
            <a:fillRect/>
          </a:stretch>
        </p:blipFill>
        <p:spPr>
          <a:xfrm>
            <a:off x="4502428" y="1767078"/>
            <a:ext cx="7225748" cy="332384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D1D739-EDC4-4BE6-A073-9B157E1F9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CDD35A4-E546-4AF3-A8B9-AC24C5C9F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3852070 w 12192000"/>
              <a:gd name="connsiteY1" fmla="*/ 0 h 6858000"/>
              <a:gd name="connsiteX2" fmla="*/ 3878367 w 12192000"/>
              <a:gd name="connsiteY2" fmla="*/ 23504 h 6858000"/>
              <a:gd name="connsiteX3" fmla="*/ 3885324 w 12192000"/>
              <a:gd name="connsiteY3" fmla="*/ 84795 h 6858000"/>
              <a:gd name="connsiteX4" fmla="*/ 3820400 w 12192000"/>
              <a:gd name="connsiteY4" fmla="*/ 131127 h 6858000"/>
              <a:gd name="connsiteX5" fmla="*/ 3631811 w 12192000"/>
              <a:gd name="connsiteY5" fmla="*/ 219929 h 6858000"/>
              <a:gd name="connsiteX6" fmla="*/ 4327428 w 12192000"/>
              <a:gd name="connsiteY6" fmla="*/ 351201 h 6858000"/>
              <a:gd name="connsiteX7" fmla="*/ 4080099 w 12192000"/>
              <a:gd name="connsiteY7" fmla="*/ 432279 h 6858000"/>
              <a:gd name="connsiteX8" fmla="*/ 3823492 w 12192000"/>
              <a:gd name="connsiteY8" fmla="*/ 490194 h 6858000"/>
              <a:gd name="connsiteX9" fmla="*/ 3545246 w 12192000"/>
              <a:gd name="connsiteY9" fmla="*/ 532664 h 6858000"/>
              <a:gd name="connsiteX10" fmla="*/ 3291732 w 12192000"/>
              <a:gd name="connsiteY10" fmla="*/ 617605 h 6858000"/>
              <a:gd name="connsiteX11" fmla="*/ 3953340 w 12192000"/>
              <a:gd name="connsiteY11" fmla="*/ 652353 h 6858000"/>
              <a:gd name="connsiteX12" fmla="*/ 3610170 w 12192000"/>
              <a:gd name="connsiteY12" fmla="*/ 729572 h 6858000"/>
              <a:gd name="connsiteX13" fmla="*/ 3328832 w 12192000"/>
              <a:gd name="connsiteY13" fmla="*/ 829957 h 6858000"/>
              <a:gd name="connsiteX14" fmla="*/ 3130966 w 12192000"/>
              <a:gd name="connsiteY14" fmla="*/ 876288 h 6858000"/>
              <a:gd name="connsiteX15" fmla="*/ 2920736 w 12192000"/>
              <a:gd name="connsiteY15" fmla="*/ 887872 h 6858000"/>
              <a:gd name="connsiteX16" fmla="*/ 2871269 w 12192000"/>
              <a:gd name="connsiteY16" fmla="*/ 961228 h 6858000"/>
              <a:gd name="connsiteX17" fmla="*/ 2936195 w 12192000"/>
              <a:gd name="connsiteY17" fmla="*/ 1038448 h 6858000"/>
              <a:gd name="connsiteX18" fmla="*/ 3035126 w 12192000"/>
              <a:gd name="connsiteY18" fmla="*/ 1046168 h 6858000"/>
              <a:gd name="connsiteX19" fmla="*/ 3625627 w 12192000"/>
              <a:gd name="connsiteY19" fmla="*/ 1065474 h 6858000"/>
              <a:gd name="connsiteX20" fmla="*/ 1733551 w 12192000"/>
              <a:gd name="connsiteY20" fmla="*/ 1235355 h 6858000"/>
              <a:gd name="connsiteX21" fmla="*/ 1990156 w 12192000"/>
              <a:gd name="connsiteY21" fmla="*/ 1339602 h 6858000"/>
              <a:gd name="connsiteX22" fmla="*/ 2076722 w 12192000"/>
              <a:gd name="connsiteY22" fmla="*/ 1625311 h 6858000"/>
              <a:gd name="connsiteX23" fmla="*/ 2392067 w 12192000"/>
              <a:gd name="connsiteY23" fmla="*/ 1787470 h 6858000"/>
              <a:gd name="connsiteX24" fmla="*/ 2596115 w 12192000"/>
              <a:gd name="connsiteY24" fmla="*/ 1845385 h 6858000"/>
              <a:gd name="connsiteX25" fmla="*/ 3062950 w 12192000"/>
              <a:gd name="connsiteY25" fmla="*/ 1930326 h 6858000"/>
              <a:gd name="connsiteX26" fmla="*/ 3130966 w 12192000"/>
              <a:gd name="connsiteY26" fmla="*/ 2069319 h 6858000"/>
              <a:gd name="connsiteX27" fmla="*/ 3189708 w 12192000"/>
              <a:gd name="connsiteY27" fmla="*/ 2223754 h 6858000"/>
              <a:gd name="connsiteX28" fmla="*/ 3313373 w 12192000"/>
              <a:gd name="connsiteY28" fmla="*/ 2324141 h 6858000"/>
              <a:gd name="connsiteX29" fmla="*/ 2351877 w 12192000"/>
              <a:gd name="connsiteY29" fmla="*/ 2308697 h 6858000"/>
              <a:gd name="connsiteX30" fmla="*/ 3437038 w 12192000"/>
              <a:gd name="connsiteY30" fmla="*/ 2633017 h 6858000"/>
              <a:gd name="connsiteX31" fmla="*/ 3341198 w 12192000"/>
              <a:gd name="connsiteY31" fmla="*/ 2760427 h 6858000"/>
              <a:gd name="connsiteX32" fmla="*/ 3934791 w 12192000"/>
              <a:gd name="connsiteY32" fmla="*/ 2934169 h 6858000"/>
              <a:gd name="connsiteX33" fmla="*/ 3616352 w 12192000"/>
              <a:gd name="connsiteY33" fmla="*/ 2953473 h 6858000"/>
              <a:gd name="connsiteX34" fmla="*/ 5468240 w 12192000"/>
              <a:gd name="connsiteY34" fmla="*/ 3679329 h 6858000"/>
              <a:gd name="connsiteX35" fmla="*/ 8111582 w 12192000"/>
              <a:gd name="connsiteY35" fmla="*/ 4204418 h 6858000"/>
              <a:gd name="connsiteX36" fmla="*/ 9144186 w 12192000"/>
              <a:gd name="connsiteY36" fmla="*/ 4304802 h 6858000"/>
              <a:gd name="connsiteX37" fmla="*/ 10319004 w 12192000"/>
              <a:gd name="connsiteY37" fmla="*/ 4273915 h 6858000"/>
              <a:gd name="connsiteX38" fmla="*/ 12053408 w 12192000"/>
              <a:gd name="connsiteY38" fmla="*/ 3907125 h 6858000"/>
              <a:gd name="connsiteX39" fmla="*/ 12192000 w 12192000"/>
              <a:gd name="connsiteY39" fmla="*/ 3841157 h 6858000"/>
              <a:gd name="connsiteX40" fmla="*/ 12192000 w 12192000"/>
              <a:gd name="connsiteY40" fmla="*/ 6858000 h 6858000"/>
              <a:gd name="connsiteX41" fmla="*/ 0 w 12192000"/>
              <a:gd name="connsiteY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2000" h="6858000">
                <a:moveTo>
                  <a:pt x="0" y="0"/>
                </a:moveTo>
                <a:lnTo>
                  <a:pt x="3852070" y="0"/>
                </a:lnTo>
                <a:lnTo>
                  <a:pt x="3878367" y="23504"/>
                </a:lnTo>
                <a:cubicBezTo>
                  <a:pt x="3887642" y="39430"/>
                  <a:pt x="3891507" y="59700"/>
                  <a:pt x="3885324" y="84795"/>
                </a:cubicBezTo>
                <a:cubicBezTo>
                  <a:pt x="3876049" y="123406"/>
                  <a:pt x="3845133" y="123406"/>
                  <a:pt x="3820400" y="131127"/>
                </a:cubicBezTo>
                <a:cubicBezTo>
                  <a:pt x="3764751" y="154292"/>
                  <a:pt x="3696735" y="138849"/>
                  <a:pt x="3631811" y="219929"/>
                </a:cubicBezTo>
                <a:cubicBezTo>
                  <a:pt x="3879141" y="262399"/>
                  <a:pt x="4117198" y="181318"/>
                  <a:pt x="4327428" y="351201"/>
                </a:cubicBezTo>
                <a:cubicBezTo>
                  <a:pt x="4250138" y="436142"/>
                  <a:pt x="4163572" y="416836"/>
                  <a:pt x="4080099" y="432279"/>
                </a:cubicBezTo>
                <a:cubicBezTo>
                  <a:pt x="3993533" y="447725"/>
                  <a:pt x="3910058" y="474751"/>
                  <a:pt x="3823492" y="490194"/>
                </a:cubicBezTo>
                <a:cubicBezTo>
                  <a:pt x="3730743" y="509498"/>
                  <a:pt x="3637993" y="513360"/>
                  <a:pt x="3545246" y="532664"/>
                </a:cubicBezTo>
                <a:cubicBezTo>
                  <a:pt x="3467954" y="548109"/>
                  <a:pt x="3384480" y="521081"/>
                  <a:pt x="3291732" y="617605"/>
                </a:cubicBezTo>
                <a:cubicBezTo>
                  <a:pt x="3520513" y="687103"/>
                  <a:pt x="3727651" y="582857"/>
                  <a:pt x="3953340" y="652353"/>
                </a:cubicBezTo>
                <a:cubicBezTo>
                  <a:pt x="3820400" y="714129"/>
                  <a:pt x="3712194" y="694824"/>
                  <a:pt x="3610170" y="729572"/>
                </a:cubicBezTo>
                <a:cubicBezTo>
                  <a:pt x="3517420" y="764322"/>
                  <a:pt x="3406122" y="725712"/>
                  <a:pt x="3328832" y="829957"/>
                </a:cubicBezTo>
                <a:cubicBezTo>
                  <a:pt x="3270090" y="911035"/>
                  <a:pt x="3208258" y="922618"/>
                  <a:pt x="3130966" y="876288"/>
                </a:cubicBezTo>
                <a:cubicBezTo>
                  <a:pt x="3062950" y="833818"/>
                  <a:pt x="2988752" y="845400"/>
                  <a:pt x="2920736" y="887872"/>
                </a:cubicBezTo>
                <a:cubicBezTo>
                  <a:pt x="2896004" y="903315"/>
                  <a:pt x="2871269" y="922618"/>
                  <a:pt x="2871269" y="961228"/>
                </a:cubicBezTo>
                <a:cubicBezTo>
                  <a:pt x="2871269" y="1015283"/>
                  <a:pt x="2902186" y="1030726"/>
                  <a:pt x="2936195" y="1038448"/>
                </a:cubicBezTo>
                <a:cubicBezTo>
                  <a:pt x="2967111" y="1046168"/>
                  <a:pt x="3004210" y="1053891"/>
                  <a:pt x="3035126" y="1046168"/>
                </a:cubicBezTo>
                <a:cubicBezTo>
                  <a:pt x="3232990" y="1003700"/>
                  <a:pt x="3427764" y="1073194"/>
                  <a:pt x="3625627" y="1065474"/>
                </a:cubicBezTo>
                <a:cubicBezTo>
                  <a:pt x="3004210" y="1231494"/>
                  <a:pt x="2376610" y="1177441"/>
                  <a:pt x="1733551" y="1235355"/>
                </a:cubicBezTo>
                <a:cubicBezTo>
                  <a:pt x="1817025" y="1351183"/>
                  <a:pt x="1925232" y="1254661"/>
                  <a:pt x="1990156" y="1339602"/>
                </a:cubicBezTo>
                <a:cubicBezTo>
                  <a:pt x="1928323" y="1517205"/>
                  <a:pt x="1953057" y="1613728"/>
                  <a:pt x="2076722" y="1625311"/>
                </a:cubicBezTo>
                <a:cubicBezTo>
                  <a:pt x="2197295" y="1636894"/>
                  <a:pt x="2327143" y="1575118"/>
                  <a:pt x="2392067" y="1787470"/>
                </a:cubicBezTo>
                <a:cubicBezTo>
                  <a:pt x="2410617" y="1853106"/>
                  <a:pt x="2525008" y="1833802"/>
                  <a:pt x="2596115" y="1845385"/>
                </a:cubicBezTo>
                <a:cubicBezTo>
                  <a:pt x="2750696" y="1872411"/>
                  <a:pt x="2914554" y="1845385"/>
                  <a:pt x="3062950" y="1930326"/>
                </a:cubicBezTo>
                <a:cubicBezTo>
                  <a:pt x="3121692" y="1961213"/>
                  <a:pt x="3161883" y="1984378"/>
                  <a:pt x="3130966" y="2069319"/>
                </a:cubicBezTo>
                <a:cubicBezTo>
                  <a:pt x="3100050" y="2158121"/>
                  <a:pt x="3140242" y="2189008"/>
                  <a:pt x="3189708" y="2223754"/>
                </a:cubicBezTo>
                <a:cubicBezTo>
                  <a:pt x="3226808" y="2250784"/>
                  <a:pt x="3282457" y="2243060"/>
                  <a:pt x="3313373" y="2324141"/>
                </a:cubicBezTo>
                <a:cubicBezTo>
                  <a:pt x="2988752" y="2312558"/>
                  <a:pt x="2673405" y="2246923"/>
                  <a:pt x="2351877" y="2308697"/>
                </a:cubicBezTo>
                <a:cubicBezTo>
                  <a:pt x="2704323" y="2463134"/>
                  <a:pt x="3090776" y="2455412"/>
                  <a:pt x="3437038" y="2633017"/>
                </a:cubicBezTo>
                <a:cubicBezTo>
                  <a:pt x="3424671" y="2694791"/>
                  <a:pt x="3344289" y="2667764"/>
                  <a:pt x="3341198" y="2760427"/>
                </a:cubicBezTo>
                <a:cubicBezTo>
                  <a:pt x="3523603" y="2856951"/>
                  <a:pt x="3743110" y="2791314"/>
                  <a:pt x="3934791" y="2934169"/>
                </a:cubicBezTo>
                <a:cubicBezTo>
                  <a:pt x="3823492" y="2999805"/>
                  <a:pt x="3721469" y="2891699"/>
                  <a:pt x="3616352" y="2953473"/>
                </a:cubicBezTo>
                <a:cubicBezTo>
                  <a:pt x="3650361" y="3046136"/>
                  <a:pt x="5189993" y="3617555"/>
                  <a:pt x="5468240" y="3679329"/>
                </a:cubicBezTo>
                <a:cubicBezTo>
                  <a:pt x="6034007" y="3806740"/>
                  <a:pt x="7663296" y="4131059"/>
                  <a:pt x="8111582" y="4204418"/>
                </a:cubicBezTo>
                <a:cubicBezTo>
                  <a:pt x="8457844" y="4258470"/>
                  <a:pt x="8801016" y="4300942"/>
                  <a:pt x="9144186" y="4304802"/>
                </a:cubicBezTo>
                <a:cubicBezTo>
                  <a:pt x="9536822" y="4308663"/>
                  <a:pt x="9926368" y="4289359"/>
                  <a:pt x="10319004" y="4273915"/>
                </a:cubicBezTo>
                <a:cubicBezTo>
                  <a:pt x="10906415" y="4250750"/>
                  <a:pt x="11484549" y="4158087"/>
                  <a:pt x="12053408" y="3907125"/>
                </a:cubicBezTo>
                <a:lnTo>
                  <a:pt x="12192000" y="3841157"/>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199" y="3563422"/>
            <a:ext cx="7268147" cy="17543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Total Payload Mass</a:t>
            </a:r>
          </a:p>
        </p:txBody>
      </p:sp>
      <p:pic>
        <p:nvPicPr>
          <p:cNvPr id="6" name="Picture 5">
            <a:extLst>
              <a:ext uri="{FF2B5EF4-FFF2-40B4-BE49-F238E27FC236}">
                <a16:creationId xmlns:a16="http://schemas.microsoft.com/office/drawing/2014/main" id="{1320E18B-57ED-21B0-8749-7FD82059BD2E}"/>
              </a:ext>
            </a:extLst>
          </p:cNvPr>
          <p:cNvPicPr>
            <a:picLocks noChangeAspect="1"/>
          </p:cNvPicPr>
          <p:nvPr/>
        </p:nvPicPr>
        <p:blipFill>
          <a:blip r:embed="rId2"/>
          <a:stretch>
            <a:fillRect/>
          </a:stretch>
        </p:blipFill>
        <p:spPr>
          <a:xfrm>
            <a:off x="5324475" y="978396"/>
            <a:ext cx="6153150" cy="190959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0D1D739-EDC4-4BE6-A073-9B157E1F9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CDD35A4-E546-4AF3-A8B9-AC24C5C9F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3852070 w 12192000"/>
              <a:gd name="connsiteY1" fmla="*/ 0 h 6858000"/>
              <a:gd name="connsiteX2" fmla="*/ 3878367 w 12192000"/>
              <a:gd name="connsiteY2" fmla="*/ 23504 h 6858000"/>
              <a:gd name="connsiteX3" fmla="*/ 3885324 w 12192000"/>
              <a:gd name="connsiteY3" fmla="*/ 84795 h 6858000"/>
              <a:gd name="connsiteX4" fmla="*/ 3820400 w 12192000"/>
              <a:gd name="connsiteY4" fmla="*/ 131127 h 6858000"/>
              <a:gd name="connsiteX5" fmla="*/ 3631811 w 12192000"/>
              <a:gd name="connsiteY5" fmla="*/ 219929 h 6858000"/>
              <a:gd name="connsiteX6" fmla="*/ 4327428 w 12192000"/>
              <a:gd name="connsiteY6" fmla="*/ 351201 h 6858000"/>
              <a:gd name="connsiteX7" fmla="*/ 4080099 w 12192000"/>
              <a:gd name="connsiteY7" fmla="*/ 432279 h 6858000"/>
              <a:gd name="connsiteX8" fmla="*/ 3823492 w 12192000"/>
              <a:gd name="connsiteY8" fmla="*/ 490194 h 6858000"/>
              <a:gd name="connsiteX9" fmla="*/ 3545246 w 12192000"/>
              <a:gd name="connsiteY9" fmla="*/ 532664 h 6858000"/>
              <a:gd name="connsiteX10" fmla="*/ 3291732 w 12192000"/>
              <a:gd name="connsiteY10" fmla="*/ 617605 h 6858000"/>
              <a:gd name="connsiteX11" fmla="*/ 3953340 w 12192000"/>
              <a:gd name="connsiteY11" fmla="*/ 652353 h 6858000"/>
              <a:gd name="connsiteX12" fmla="*/ 3610170 w 12192000"/>
              <a:gd name="connsiteY12" fmla="*/ 729572 h 6858000"/>
              <a:gd name="connsiteX13" fmla="*/ 3328832 w 12192000"/>
              <a:gd name="connsiteY13" fmla="*/ 829957 h 6858000"/>
              <a:gd name="connsiteX14" fmla="*/ 3130966 w 12192000"/>
              <a:gd name="connsiteY14" fmla="*/ 876288 h 6858000"/>
              <a:gd name="connsiteX15" fmla="*/ 2920736 w 12192000"/>
              <a:gd name="connsiteY15" fmla="*/ 887872 h 6858000"/>
              <a:gd name="connsiteX16" fmla="*/ 2871269 w 12192000"/>
              <a:gd name="connsiteY16" fmla="*/ 961228 h 6858000"/>
              <a:gd name="connsiteX17" fmla="*/ 2936195 w 12192000"/>
              <a:gd name="connsiteY17" fmla="*/ 1038448 h 6858000"/>
              <a:gd name="connsiteX18" fmla="*/ 3035126 w 12192000"/>
              <a:gd name="connsiteY18" fmla="*/ 1046168 h 6858000"/>
              <a:gd name="connsiteX19" fmla="*/ 3625627 w 12192000"/>
              <a:gd name="connsiteY19" fmla="*/ 1065474 h 6858000"/>
              <a:gd name="connsiteX20" fmla="*/ 1733551 w 12192000"/>
              <a:gd name="connsiteY20" fmla="*/ 1235355 h 6858000"/>
              <a:gd name="connsiteX21" fmla="*/ 1990156 w 12192000"/>
              <a:gd name="connsiteY21" fmla="*/ 1339602 h 6858000"/>
              <a:gd name="connsiteX22" fmla="*/ 2076722 w 12192000"/>
              <a:gd name="connsiteY22" fmla="*/ 1625311 h 6858000"/>
              <a:gd name="connsiteX23" fmla="*/ 2392067 w 12192000"/>
              <a:gd name="connsiteY23" fmla="*/ 1787470 h 6858000"/>
              <a:gd name="connsiteX24" fmla="*/ 2596115 w 12192000"/>
              <a:gd name="connsiteY24" fmla="*/ 1845385 h 6858000"/>
              <a:gd name="connsiteX25" fmla="*/ 3062950 w 12192000"/>
              <a:gd name="connsiteY25" fmla="*/ 1930326 h 6858000"/>
              <a:gd name="connsiteX26" fmla="*/ 3130966 w 12192000"/>
              <a:gd name="connsiteY26" fmla="*/ 2069319 h 6858000"/>
              <a:gd name="connsiteX27" fmla="*/ 3189708 w 12192000"/>
              <a:gd name="connsiteY27" fmla="*/ 2223754 h 6858000"/>
              <a:gd name="connsiteX28" fmla="*/ 3313373 w 12192000"/>
              <a:gd name="connsiteY28" fmla="*/ 2324141 h 6858000"/>
              <a:gd name="connsiteX29" fmla="*/ 2351877 w 12192000"/>
              <a:gd name="connsiteY29" fmla="*/ 2308697 h 6858000"/>
              <a:gd name="connsiteX30" fmla="*/ 3437038 w 12192000"/>
              <a:gd name="connsiteY30" fmla="*/ 2633017 h 6858000"/>
              <a:gd name="connsiteX31" fmla="*/ 3341198 w 12192000"/>
              <a:gd name="connsiteY31" fmla="*/ 2760427 h 6858000"/>
              <a:gd name="connsiteX32" fmla="*/ 3934791 w 12192000"/>
              <a:gd name="connsiteY32" fmla="*/ 2934169 h 6858000"/>
              <a:gd name="connsiteX33" fmla="*/ 3616352 w 12192000"/>
              <a:gd name="connsiteY33" fmla="*/ 2953473 h 6858000"/>
              <a:gd name="connsiteX34" fmla="*/ 5468240 w 12192000"/>
              <a:gd name="connsiteY34" fmla="*/ 3679329 h 6858000"/>
              <a:gd name="connsiteX35" fmla="*/ 8111582 w 12192000"/>
              <a:gd name="connsiteY35" fmla="*/ 4204418 h 6858000"/>
              <a:gd name="connsiteX36" fmla="*/ 9144186 w 12192000"/>
              <a:gd name="connsiteY36" fmla="*/ 4304802 h 6858000"/>
              <a:gd name="connsiteX37" fmla="*/ 10319004 w 12192000"/>
              <a:gd name="connsiteY37" fmla="*/ 4273915 h 6858000"/>
              <a:gd name="connsiteX38" fmla="*/ 12053408 w 12192000"/>
              <a:gd name="connsiteY38" fmla="*/ 3907125 h 6858000"/>
              <a:gd name="connsiteX39" fmla="*/ 12192000 w 12192000"/>
              <a:gd name="connsiteY39" fmla="*/ 3841157 h 6858000"/>
              <a:gd name="connsiteX40" fmla="*/ 12192000 w 12192000"/>
              <a:gd name="connsiteY40" fmla="*/ 6858000 h 6858000"/>
              <a:gd name="connsiteX41" fmla="*/ 0 w 12192000"/>
              <a:gd name="connsiteY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92000" h="6858000">
                <a:moveTo>
                  <a:pt x="0" y="0"/>
                </a:moveTo>
                <a:lnTo>
                  <a:pt x="3852070" y="0"/>
                </a:lnTo>
                <a:lnTo>
                  <a:pt x="3878367" y="23504"/>
                </a:lnTo>
                <a:cubicBezTo>
                  <a:pt x="3887642" y="39430"/>
                  <a:pt x="3891507" y="59700"/>
                  <a:pt x="3885324" y="84795"/>
                </a:cubicBezTo>
                <a:cubicBezTo>
                  <a:pt x="3876049" y="123406"/>
                  <a:pt x="3845133" y="123406"/>
                  <a:pt x="3820400" y="131127"/>
                </a:cubicBezTo>
                <a:cubicBezTo>
                  <a:pt x="3764751" y="154292"/>
                  <a:pt x="3696735" y="138849"/>
                  <a:pt x="3631811" y="219929"/>
                </a:cubicBezTo>
                <a:cubicBezTo>
                  <a:pt x="3879141" y="262399"/>
                  <a:pt x="4117198" y="181318"/>
                  <a:pt x="4327428" y="351201"/>
                </a:cubicBezTo>
                <a:cubicBezTo>
                  <a:pt x="4250138" y="436142"/>
                  <a:pt x="4163572" y="416836"/>
                  <a:pt x="4080099" y="432279"/>
                </a:cubicBezTo>
                <a:cubicBezTo>
                  <a:pt x="3993533" y="447725"/>
                  <a:pt x="3910058" y="474751"/>
                  <a:pt x="3823492" y="490194"/>
                </a:cubicBezTo>
                <a:cubicBezTo>
                  <a:pt x="3730743" y="509498"/>
                  <a:pt x="3637993" y="513360"/>
                  <a:pt x="3545246" y="532664"/>
                </a:cubicBezTo>
                <a:cubicBezTo>
                  <a:pt x="3467954" y="548109"/>
                  <a:pt x="3384480" y="521081"/>
                  <a:pt x="3291732" y="617605"/>
                </a:cubicBezTo>
                <a:cubicBezTo>
                  <a:pt x="3520513" y="687103"/>
                  <a:pt x="3727651" y="582857"/>
                  <a:pt x="3953340" y="652353"/>
                </a:cubicBezTo>
                <a:cubicBezTo>
                  <a:pt x="3820400" y="714129"/>
                  <a:pt x="3712194" y="694824"/>
                  <a:pt x="3610170" y="729572"/>
                </a:cubicBezTo>
                <a:cubicBezTo>
                  <a:pt x="3517420" y="764322"/>
                  <a:pt x="3406122" y="725712"/>
                  <a:pt x="3328832" y="829957"/>
                </a:cubicBezTo>
                <a:cubicBezTo>
                  <a:pt x="3270090" y="911035"/>
                  <a:pt x="3208258" y="922618"/>
                  <a:pt x="3130966" y="876288"/>
                </a:cubicBezTo>
                <a:cubicBezTo>
                  <a:pt x="3062950" y="833818"/>
                  <a:pt x="2988752" y="845400"/>
                  <a:pt x="2920736" y="887872"/>
                </a:cubicBezTo>
                <a:cubicBezTo>
                  <a:pt x="2896004" y="903315"/>
                  <a:pt x="2871269" y="922618"/>
                  <a:pt x="2871269" y="961228"/>
                </a:cubicBezTo>
                <a:cubicBezTo>
                  <a:pt x="2871269" y="1015283"/>
                  <a:pt x="2902186" y="1030726"/>
                  <a:pt x="2936195" y="1038448"/>
                </a:cubicBezTo>
                <a:cubicBezTo>
                  <a:pt x="2967111" y="1046168"/>
                  <a:pt x="3004210" y="1053891"/>
                  <a:pt x="3035126" y="1046168"/>
                </a:cubicBezTo>
                <a:cubicBezTo>
                  <a:pt x="3232990" y="1003700"/>
                  <a:pt x="3427764" y="1073194"/>
                  <a:pt x="3625627" y="1065474"/>
                </a:cubicBezTo>
                <a:cubicBezTo>
                  <a:pt x="3004210" y="1231494"/>
                  <a:pt x="2376610" y="1177441"/>
                  <a:pt x="1733551" y="1235355"/>
                </a:cubicBezTo>
                <a:cubicBezTo>
                  <a:pt x="1817025" y="1351183"/>
                  <a:pt x="1925232" y="1254661"/>
                  <a:pt x="1990156" y="1339602"/>
                </a:cubicBezTo>
                <a:cubicBezTo>
                  <a:pt x="1928323" y="1517205"/>
                  <a:pt x="1953057" y="1613728"/>
                  <a:pt x="2076722" y="1625311"/>
                </a:cubicBezTo>
                <a:cubicBezTo>
                  <a:pt x="2197295" y="1636894"/>
                  <a:pt x="2327143" y="1575118"/>
                  <a:pt x="2392067" y="1787470"/>
                </a:cubicBezTo>
                <a:cubicBezTo>
                  <a:pt x="2410617" y="1853106"/>
                  <a:pt x="2525008" y="1833802"/>
                  <a:pt x="2596115" y="1845385"/>
                </a:cubicBezTo>
                <a:cubicBezTo>
                  <a:pt x="2750696" y="1872411"/>
                  <a:pt x="2914554" y="1845385"/>
                  <a:pt x="3062950" y="1930326"/>
                </a:cubicBezTo>
                <a:cubicBezTo>
                  <a:pt x="3121692" y="1961213"/>
                  <a:pt x="3161883" y="1984378"/>
                  <a:pt x="3130966" y="2069319"/>
                </a:cubicBezTo>
                <a:cubicBezTo>
                  <a:pt x="3100050" y="2158121"/>
                  <a:pt x="3140242" y="2189008"/>
                  <a:pt x="3189708" y="2223754"/>
                </a:cubicBezTo>
                <a:cubicBezTo>
                  <a:pt x="3226808" y="2250784"/>
                  <a:pt x="3282457" y="2243060"/>
                  <a:pt x="3313373" y="2324141"/>
                </a:cubicBezTo>
                <a:cubicBezTo>
                  <a:pt x="2988752" y="2312558"/>
                  <a:pt x="2673405" y="2246923"/>
                  <a:pt x="2351877" y="2308697"/>
                </a:cubicBezTo>
                <a:cubicBezTo>
                  <a:pt x="2704323" y="2463134"/>
                  <a:pt x="3090776" y="2455412"/>
                  <a:pt x="3437038" y="2633017"/>
                </a:cubicBezTo>
                <a:cubicBezTo>
                  <a:pt x="3424671" y="2694791"/>
                  <a:pt x="3344289" y="2667764"/>
                  <a:pt x="3341198" y="2760427"/>
                </a:cubicBezTo>
                <a:cubicBezTo>
                  <a:pt x="3523603" y="2856951"/>
                  <a:pt x="3743110" y="2791314"/>
                  <a:pt x="3934791" y="2934169"/>
                </a:cubicBezTo>
                <a:cubicBezTo>
                  <a:pt x="3823492" y="2999805"/>
                  <a:pt x="3721469" y="2891699"/>
                  <a:pt x="3616352" y="2953473"/>
                </a:cubicBezTo>
                <a:cubicBezTo>
                  <a:pt x="3650361" y="3046136"/>
                  <a:pt x="5189993" y="3617555"/>
                  <a:pt x="5468240" y="3679329"/>
                </a:cubicBezTo>
                <a:cubicBezTo>
                  <a:pt x="6034007" y="3806740"/>
                  <a:pt x="7663296" y="4131059"/>
                  <a:pt x="8111582" y="4204418"/>
                </a:cubicBezTo>
                <a:cubicBezTo>
                  <a:pt x="8457844" y="4258470"/>
                  <a:pt x="8801016" y="4300942"/>
                  <a:pt x="9144186" y="4304802"/>
                </a:cubicBezTo>
                <a:cubicBezTo>
                  <a:pt x="9536822" y="4308663"/>
                  <a:pt x="9926368" y="4289359"/>
                  <a:pt x="10319004" y="4273915"/>
                </a:cubicBezTo>
                <a:cubicBezTo>
                  <a:pt x="10906415" y="4250750"/>
                  <a:pt x="11484549" y="4158087"/>
                  <a:pt x="12053408" y="3907125"/>
                </a:cubicBezTo>
                <a:lnTo>
                  <a:pt x="12192000" y="3841157"/>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199" y="3563422"/>
            <a:ext cx="7268147" cy="17543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Average Payload Mass by F9 v1.1</a:t>
            </a:r>
          </a:p>
        </p:txBody>
      </p:sp>
      <p:pic>
        <p:nvPicPr>
          <p:cNvPr id="6" name="Picture 5">
            <a:extLst>
              <a:ext uri="{FF2B5EF4-FFF2-40B4-BE49-F238E27FC236}">
                <a16:creationId xmlns:a16="http://schemas.microsoft.com/office/drawing/2014/main" id="{3AD06AB9-8331-89B2-F9FB-1FA4E76DC74D}"/>
              </a:ext>
            </a:extLst>
          </p:cNvPr>
          <p:cNvPicPr>
            <a:picLocks noChangeAspect="1"/>
          </p:cNvPicPr>
          <p:nvPr/>
        </p:nvPicPr>
        <p:blipFill>
          <a:blip r:embed="rId2"/>
          <a:stretch>
            <a:fillRect/>
          </a:stretch>
        </p:blipFill>
        <p:spPr>
          <a:xfrm>
            <a:off x="5324475" y="744771"/>
            <a:ext cx="6153150" cy="237684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D63188B-C92D-4606-95DB-0601ED0EC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927A7B7-1B6D-432E-B2C4-E71C6C361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27DBEE0-99A4-4464-9371-C89D97E7A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custGeom>
            <a:avLst/>
            <a:gdLst>
              <a:gd name="connsiteX0" fmla="*/ 0 w 12192000"/>
              <a:gd name="connsiteY0" fmla="*/ 0 h 6858000"/>
              <a:gd name="connsiteX1" fmla="*/ 7136182 w 12192000"/>
              <a:gd name="connsiteY1" fmla="*/ 0 h 6858000"/>
              <a:gd name="connsiteX2" fmla="*/ 7136182 w 12192000"/>
              <a:gd name="connsiteY2" fmla="*/ 335 h 6858000"/>
              <a:gd name="connsiteX3" fmla="*/ 7215619 w 12192000"/>
              <a:gd name="connsiteY3" fmla="*/ 2368586 h 6858000"/>
              <a:gd name="connsiteX4" fmla="*/ 7295436 w 12192000"/>
              <a:gd name="connsiteY4" fmla="*/ 3753611 h 6858000"/>
              <a:gd name="connsiteX5" fmla="*/ 7397299 w 12192000"/>
              <a:gd name="connsiteY5" fmla="*/ 4072305 h 6858000"/>
              <a:gd name="connsiteX6" fmla="*/ 7445569 w 12192000"/>
              <a:gd name="connsiteY6" fmla="*/ 4526719 h 6858000"/>
              <a:gd name="connsiteX7" fmla="*/ 7531468 w 12192000"/>
              <a:gd name="connsiteY7" fmla="*/ 5116854 h 6858000"/>
              <a:gd name="connsiteX8" fmla="*/ 7590760 w 12192000"/>
              <a:gd name="connsiteY8" fmla="*/ 5630249 h 6858000"/>
              <a:gd name="connsiteX9" fmla="*/ 7884185 w 12192000"/>
              <a:gd name="connsiteY9" fmla="*/ 5724081 h 6858000"/>
              <a:gd name="connsiteX10" fmla="*/ 8115655 w 12192000"/>
              <a:gd name="connsiteY10" fmla="*/ 5424488 h 6858000"/>
              <a:gd name="connsiteX11" fmla="*/ 8264267 w 12192000"/>
              <a:gd name="connsiteY11" fmla="*/ 5616845 h 6858000"/>
              <a:gd name="connsiteX12" fmla="*/ 8453928 w 12192000"/>
              <a:gd name="connsiteY12" fmla="*/ 5348754 h 6858000"/>
              <a:gd name="connsiteX13" fmla="*/ 8615844 w 12192000"/>
              <a:gd name="connsiteY13" fmla="*/ 5190580 h 6858000"/>
              <a:gd name="connsiteX14" fmla="*/ 8701363 w 12192000"/>
              <a:gd name="connsiteY14" fmla="*/ 4645684 h 6858000"/>
              <a:gd name="connsiteX15" fmla="*/ 8801704 w 12192000"/>
              <a:gd name="connsiteY15" fmla="*/ 4490862 h 6858000"/>
              <a:gd name="connsiteX16" fmla="*/ 8859097 w 12192000"/>
              <a:gd name="connsiteY16" fmla="*/ 4649036 h 6858000"/>
              <a:gd name="connsiteX17" fmla="*/ 8816528 w 12192000"/>
              <a:gd name="connsiteY17" fmla="*/ 5258608 h 6858000"/>
              <a:gd name="connsiteX18" fmla="*/ 8908507 w 12192000"/>
              <a:gd name="connsiteY18" fmla="*/ 5148354 h 6858000"/>
              <a:gd name="connsiteX19" fmla="*/ 9112612 w 12192000"/>
              <a:gd name="connsiteY19" fmla="*/ 4460032 h 6858000"/>
              <a:gd name="connsiteX20" fmla="*/ 9242220 w 12192000"/>
              <a:gd name="connsiteY20" fmla="*/ 4342071 h 6858000"/>
              <a:gd name="connsiteX21" fmla="*/ 9341422 w 12192000"/>
              <a:gd name="connsiteY21" fmla="*/ 4562911 h 6858000"/>
              <a:gd name="connsiteX22" fmla="*/ 9480152 w 12192000"/>
              <a:gd name="connsiteY22" fmla="*/ 5150031 h 6858000"/>
              <a:gd name="connsiteX23" fmla="*/ 9561110 w 12192000"/>
              <a:gd name="connsiteY23" fmla="*/ 4866524 h 6858000"/>
              <a:gd name="connsiteX24" fmla="*/ 9881520 w 12192000"/>
              <a:gd name="connsiteY24" fmla="*/ 4313922 h 6858000"/>
              <a:gd name="connsiteX25" fmla="*/ 10094366 w 12192000"/>
              <a:gd name="connsiteY25" fmla="*/ 4813241 h 6858000"/>
              <a:gd name="connsiteX26" fmla="*/ 10237276 w 12192000"/>
              <a:gd name="connsiteY26" fmla="*/ 4416132 h 6858000"/>
              <a:gd name="connsiteX27" fmla="*/ 10324315 w 12192000"/>
              <a:gd name="connsiteY27" fmla="*/ 4322299 h 6858000"/>
              <a:gd name="connsiteX28" fmla="*/ 10344080 w 12192000"/>
              <a:gd name="connsiteY28" fmla="*/ 4373907 h 6858000"/>
              <a:gd name="connsiteX29" fmla="*/ 10527280 w 12192000"/>
              <a:gd name="connsiteY29" fmla="*/ 3490211 h 6858000"/>
              <a:gd name="connsiteX30" fmla="*/ 10594174 w 12192000"/>
              <a:gd name="connsiteY30" fmla="*/ 3861183 h 6858000"/>
              <a:gd name="connsiteX31" fmla="*/ 11258180 w 12192000"/>
              <a:gd name="connsiteY31" fmla="*/ 1488576 h 6858000"/>
              <a:gd name="connsiteX32" fmla="*/ 11362322 w 12192000"/>
              <a:gd name="connsiteY32" fmla="*/ 0 h 6858000"/>
              <a:gd name="connsiteX33" fmla="*/ 12192000 w 12192000"/>
              <a:gd name="connsiteY33" fmla="*/ 0 h 6858000"/>
              <a:gd name="connsiteX34" fmla="*/ 12192000 w 12192000"/>
              <a:gd name="connsiteY34" fmla="*/ 6858000 h 6858000"/>
              <a:gd name="connsiteX35" fmla="*/ 0 w 12192000"/>
              <a:gd name="connsiteY3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2000" h="6858000">
                <a:moveTo>
                  <a:pt x="0" y="0"/>
                </a:moveTo>
                <a:lnTo>
                  <a:pt x="7136182" y="0"/>
                </a:lnTo>
                <a:lnTo>
                  <a:pt x="7136182" y="335"/>
                </a:lnTo>
                <a:cubicBezTo>
                  <a:pt x="7149485" y="1194346"/>
                  <a:pt x="7215999" y="2368586"/>
                  <a:pt x="7215619" y="2368586"/>
                </a:cubicBezTo>
                <a:cubicBezTo>
                  <a:pt x="7215999" y="2370261"/>
                  <a:pt x="7261609" y="3524058"/>
                  <a:pt x="7295436" y="3753611"/>
                </a:cubicBezTo>
                <a:cubicBezTo>
                  <a:pt x="7329643" y="3986516"/>
                  <a:pt x="7366892" y="3841746"/>
                  <a:pt x="7397299" y="4072305"/>
                </a:cubicBezTo>
                <a:cubicBezTo>
                  <a:pt x="7410602" y="4226792"/>
                  <a:pt x="7396538" y="4381615"/>
                  <a:pt x="7445569" y="4526719"/>
                </a:cubicBezTo>
                <a:cubicBezTo>
                  <a:pt x="7442148" y="4749905"/>
                  <a:pt x="7507522" y="4896349"/>
                  <a:pt x="7531468" y="5116854"/>
                </a:cubicBezTo>
                <a:cubicBezTo>
                  <a:pt x="7542490" y="5292454"/>
                  <a:pt x="7518165" y="5467049"/>
                  <a:pt x="7590760" y="5630249"/>
                </a:cubicBezTo>
                <a:cubicBezTo>
                  <a:pt x="7648913" y="5755916"/>
                  <a:pt x="7723029" y="5854440"/>
                  <a:pt x="7884185" y="5724081"/>
                </a:cubicBezTo>
                <a:cubicBezTo>
                  <a:pt x="7883045" y="5562555"/>
                  <a:pt x="8152523" y="5586684"/>
                  <a:pt x="8115655" y="5424488"/>
                </a:cubicBezTo>
                <a:cubicBezTo>
                  <a:pt x="8237281" y="5459341"/>
                  <a:pt x="8173428" y="5573280"/>
                  <a:pt x="8264267" y="5616845"/>
                </a:cubicBezTo>
                <a:cubicBezTo>
                  <a:pt x="8342565" y="5535411"/>
                  <a:pt x="8290493" y="5372882"/>
                  <a:pt x="8453928" y="5348754"/>
                </a:cubicBezTo>
                <a:cubicBezTo>
                  <a:pt x="8621165" y="5384611"/>
                  <a:pt x="8603300" y="5278045"/>
                  <a:pt x="8615844" y="5190580"/>
                </a:cubicBezTo>
                <a:cubicBezTo>
                  <a:pt x="8640930" y="4983479"/>
                  <a:pt x="8661074" y="4848093"/>
                  <a:pt x="8701363" y="4645684"/>
                </a:cubicBezTo>
                <a:cubicBezTo>
                  <a:pt x="8712764" y="4595082"/>
                  <a:pt x="8689960" y="4479468"/>
                  <a:pt x="8801704" y="4490862"/>
                </a:cubicBezTo>
                <a:cubicBezTo>
                  <a:pt x="8887983" y="4501920"/>
                  <a:pt x="8855296" y="4593407"/>
                  <a:pt x="8859097" y="4649036"/>
                </a:cubicBezTo>
                <a:cubicBezTo>
                  <a:pt x="8892544" y="4963372"/>
                  <a:pt x="8818808" y="4944941"/>
                  <a:pt x="8816528" y="5258608"/>
                </a:cubicBezTo>
                <a:cubicBezTo>
                  <a:pt x="8816147" y="5271006"/>
                  <a:pt x="8871260" y="5282066"/>
                  <a:pt x="8908507" y="5148354"/>
                </a:cubicBezTo>
                <a:cubicBezTo>
                  <a:pt x="8981484" y="4884620"/>
                  <a:pt x="9068522" y="4676850"/>
                  <a:pt x="9112612" y="4460032"/>
                </a:cubicBezTo>
                <a:cubicBezTo>
                  <a:pt x="9165063" y="4506612"/>
                  <a:pt x="9210294" y="4296495"/>
                  <a:pt x="9242220" y="4342071"/>
                </a:cubicBezTo>
                <a:cubicBezTo>
                  <a:pt x="9257044" y="4418812"/>
                  <a:pt x="9283648" y="4492872"/>
                  <a:pt x="9341422" y="4562911"/>
                </a:cubicBezTo>
                <a:cubicBezTo>
                  <a:pt x="9391213" y="4774703"/>
                  <a:pt x="9336860" y="4972085"/>
                  <a:pt x="9480152" y="5150031"/>
                </a:cubicBezTo>
                <a:cubicBezTo>
                  <a:pt x="9480152" y="5150031"/>
                  <a:pt x="9482432" y="5095407"/>
                  <a:pt x="9561110" y="4866524"/>
                </a:cubicBezTo>
                <a:cubicBezTo>
                  <a:pt x="9624583" y="4682212"/>
                  <a:pt x="9705921" y="4777385"/>
                  <a:pt x="9881520" y="4313922"/>
                </a:cubicBezTo>
                <a:cubicBezTo>
                  <a:pt x="9929790" y="4492202"/>
                  <a:pt x="9821466" y="4720414"/>
                  <a:pt x="10094366" y="4813241"/>
                </a:cubicBezTo>
                <a:cubicBezTo>
                  <a:pt x="10147197" y="4677855"/>
                  <a:pt x="10106528" y="4511974"/>
                  <a:pt x="10237276" y="4416132"/>
                </a:cubicBezTo>
                <a:cubicBezTo>
                  <a:pt x="10275285" y="4388317"/>
                  <a:pt x="10302651" y="4356481"/>
                  <a:pt x="10324315" y="4322299"/>
                </a:cubicBezTo>
                <a:cubicBezTo>
                  <a:pt x="10330777" y="4339726"/>
                  <a:pt x="10337619" y="4357821"/>
                  <a:pt x="10344080" y="4373907"/>
                </a:cubicBezTo>
                <a:cubicBezTo>
                  <a:pt x="10370306" y="4346763"/>
                  <a:pt x="10519678" y="3662796"/>
                  <a:pt x="10527280" y="3490211"/>
                </a:cubicBezTo>
                <a:cubicBezTo>
                  <a:pt x="10565288" y="3612863"/>
                  <a:pt x="10594174" y="3861183"/>
                  <a:pt x="10594174" y="3861183"/>
                </a:cubicBezTo>
                <a:cubicBezTo>
                  <a:pt x="10594174" y="3861183"/>
                  <a:pt x="10758371" y="3809910"/>
                  <a:pt x="11258180" y="1488576"/>
                </a:cubicBezTo>
                <a:cubicBezTo>
                  <a:pt x="11297708" y="1305268"/>
                  <a:pt x="11334195" y="675255"/>
                  <a:pt x="11362322" y="0"/>
                </a:cubicBez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096000" y="1406005"/>
            <a:ext cx="5257800" cy="280670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pic>
        <p:nvPicPr>
          <p:cNvPr id="6" name="Picture 5">
            <a:extLst>
              <a:ext uri="{FF2B5EF4-FFF2-40B4-BE49-F238E27FC236}">
                <a16:creationId xmlns:a16="http://schemas.microsoft.com/office/drawing/2014/main" id="{4AB10A54-DE72-CD88-0D3D-72582860795B}"/>
              </a:ext>
            </a:extLst>
          </p:cNvPr>
          <p:cNvPicPr>
            <a:picLocks noChangeAspect="1"/>
          </p:cNvPicPr>
          <p:nvPr/>
        </p:nvPicPr>
        <p:blipFill>
          <a:blip r:embed="rId2"/>
          <a:stretch>
            <a:fillRect/>
          </a:stretch>
        </p:blipFill>
        <p:spPr>
          <a:xfrm>
            <a:off x="1846791" y="991234"/>
            <a:ext cx="2743201" cy="211328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113810" y="296071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Successful Drone Ship Landing with Payload between 4000 and 6000</a:t>
            </a:r>
          </a:p>
        </p:txBody>
      </p:sp>
      <p:grpSp>
        <p:nvGrpSpPr>
          <p:cNvPr id="21" name="Group 2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0C2F642-6BDF-87E2-37AB-7F420FFD7D42}"/>
              </a:ext>
            </a:extLst>
          </p:cNvPr>
          <p:cNvPicPr>
            <a:picLocks noChangeAspect="1"/>
          </p:cNvPicPr>
          <p:nvPr/>
        </p:nvPicPr>
        <p:blipFill>
          <a:blip r:embed="rId2"/>
          <a:stretch>
            <a:fillRect/>
          </a:stretch>
        </p:blipFill>
        <p:spPr>
          <a:xfrm>
            <a:off x="6595272" y="666728"/>
            <a:ext cx="4190440" cy="546579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113810" y="296071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Total Number of Successful and Failure Mission Outcomes</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B739170-FDDB-5939-55D8-581C5D347B7A}"/>
              </a:ext>
            </a:extLst>
          </p:cNvPr>
          <p:cNvPicPr>
            <a:picLocks noChangeAspect="1"/>
          </p:cNvPicPr>
          <p:nvPr/>
        </p:nvPicPr>
        <p:blipFill>
          <a:blip r:embed="rId2"/>
          <a:stretch>
            <a:fillRect/>
          </a:stretch>
        </p:blipFill>
        <p:spPr>
          <a:xfrm>
            <a:off x="5922492" y="2147103"/>
            <a:ext cx="5536001" cy="25050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113810" y="296071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Boosters Carried Maximum Payload</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B74E1E3-C987-3FB2-03C0-F0A9E7C2873D}"/>
              </a:ext>
            </a:extLst>
          </p:cNvPr>
          <p:cNvPicPr>
            <a:picLocks noChangeAspect="1"/>
          </p:cNvPicPr>
          <p:nvPr/>
        </p:nvPicPr>
        <p:blipFill>
          <a:blip r:embed="rId2"/>
          <a:stretch>
            <a:fillRect/>
          </a:stretch>
        </p:blipFill>
        <p:spPr>
          <a:xfrm>
            <a:off x="6871855" y="115442"/>
            <a:ext cx="2699995" cy="637679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113810" y="296071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2015 Launch Records</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164FB65-F05A-651A-5044-67A61644716B}"/>
              </a:ext>
            </a:extLst>
          </p:cNvPr>
          <p:cNvPicPr>
            <a:picLocks noChangeAspect="1"/>
          </p:cNvPicPr>
          <p:nvPr/>
        </p:nvPicPr>
        <p:blipFill>
          <a:blip r:embed="rId2"/>
          <a:stretch>
            <a:fillRect/>
          </a:stretch>
        </p:blipFill>
        <p:spPr>
          <a:xfrm>
            <a:off x="6755561" y="391252"/>
            <a:ext cx="3869862" cy="574126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38560"/>
            <a:ext cx="10161846" cy="44870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project was an analysis of SpaceX Falcon 9 data to predict whether the its first stage would land successfully. The project started with a detailed exploration and a creation of the analytic base table using pandas. Interesting visuals were created as part of the project that helped to identify relevant insights about Falcon 9 launches, conditions favorable to successful landing etc.</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culmination of the project was the creation of four classification models – KNN, SVM, Logistic regression, and decision tree. The decision tree classifier had the best result, with an accuracy score of 88.8% on test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113810" y="296071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Rank Landing Outcomes Between 2010-06-04 and 2017-03-20</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702713-46E9-E653-9FEB-113AB6F80B20}"/>
              </a:ext>
            </a:extLst>
          </p:cNvPr>
          <p:cNvPicPr>
            <a:picLocks noChangeAspect="1"/>
          </p:cNvPicPr>
          <p:nvPr/>
        </p:nvPicPr>
        <p:blipFill>
          <a:blip r:embed="rId2"/>
          <a:stretch>
            <a:fillRect/>
          </a:stretch>
        </p:blipFill>
        <p:spPr>
          <a:xfrm>
            <a:off x="6169396" y="666728"/>
            <a:ext cx="5042192" cy="546579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13EA534-A21C-1970-8A43-83CA6313179B}"/>
              </a:ext>
            </a:extLst>
          </p:cNvPr>
          <p:cNvPicPr>
            <a:picLocks noGrp="1" noChangeAspect="1"/>
          </p:cNvPicPr>
          <p:nvPr>
            <p:ph idx="4294967295"/>
          </p:nvPr>
        </p:nvPicPr>
        <p:blipFill rotWithShape="1">
          <a:blip r:embed="rId2"/>
          <a:srcRect t="1203" b="3458"/>
          <a:stretch/>
        </p:blipFill>
        <p:spPr>
          <a:xfrm>
            <a:off x="20" y="10"/>
            <a:ext cx="12191980" cy="6857990"/>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dirty="0">
                <a:solidFill>
                  <a:srgbClr val="262626"/>
                </a:solidFill>
                <a:latin typeface="+mj-lt"/>
                <a:ea typeface="+mj-ea"/>
                <a:cs typeface="+mj-cs"/>
              </a:rPr>
              <a:t>Labelled Launch Locations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sz="1200">
                <a:solidFill>
                  <a:srgbClr val="FFFFFF"/>
                </a:solidFill>
                <a:latin typeface="+mn-lt"/>
              </a:rPr>
              <a:pPr defTabSz="457200">
                <a:spcAft>
                  <a:spcPts val="600"/>
                </a:spcAft>
              </a:pPr>
              <a:t>32</a:t>
            </a:fld>
            <a:endParaRPr lang="en-US" sz="1200">
              <a:solidFill>
                <a:srgbClr val="FFFFFF"/>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033D88-C569-FCA5-589B-FC269C807BEA}"/>
              </a:ext>
            </a:extLst>
          </p:cNvPr>
          <p:cNvPicPr>
            <a:picLocks noChangeAspect="1"/>
          </p:cNvPicPr>
          <p:nvPr/>
        </p:nvPicPr>
        <p:blipFill rotWithShape="1">
          <a:blip r:embed="rId2"/>
          <a:srcRect t="5462"/>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a:solidFill>
                  <a:schemeClr val="tx1">
                    <a:lumMod val="85000"/>
                    <a:lumOff val="15000"/>
                  </a:schemeClr>
                </a:solidFill>
                <a:latin typeface="+mj-lt"/>
                <a:ea typeface="+mj-ea"/>
                <a:cs typeface="+mj-cs"/>
              </a:rPr>
              <a:t>Launch Map with Proximities</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defRPr/>
            </a:pPr>
            <a:fld id="{5075537C-CA84-1446-933C-8E9D027F9201}" type="slidenum">
              <a:rPr lang="en-US" sz="1200">
                <a:solidFill>
                  <a:srgbClr val="FFFFFF"/>
                </a:solidFill>
                <a:latin typeface="+mn-lt"/>
              </a:rPr>
              <a:pPr defTabSz="457200">
                <a:spcAft>
                  <a:spcPts val="600"/>
                </a:spcAft>
                <a:defRPr/>
              </a:pPr>
              <a:t>33</a:t>
            </a:fld>
            <a:endParaRPr lang="en-US" sz="1200">
              <a:solidFill>
                <a:srgbClr val="FFFFFF"/>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B5DEEC-C5AB-7576-BDC3-4E8D2301B958}"/>
              </a:ext>
            </a:extLst>
          </p:cNvPr>
          <p:cNvPicPr>
            <a:picLocks noChangeAspect="1"/>
          </p:cNvPicPr>
          <p:nvPr/>
        </p:nvPicPr>
        <p:blipFill rotWithShape="1">
          <a:blip r:embed="rId2"/>
          <a:srcRect r="888"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dirty="0">
                <a:solidFill>
                  <a:srgbClr val="262626"/>
                </a:solidFill>
                <a:latin typeface="+mj-lt"/>
                <a:ea typeface="+mj-ea"/>
                <a:cs typeface="+mj-cs"/>
              </a:rPr>
              <a:t>Successful Launches for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5075537C-CA84-1446-933C-8E9D027F9201}" type="slidenum">
              <a:rPr lang="en-US" sz="1200">
                <a:solidFill>
                  <a:srgbClr val="FFFFFF"/>
                </a:solidFill>
                <a:latin typeface="+mn-lt"/>
              </a:rPr>
              <a:pPr defTabSz="457200">
                <a:spcAft>
                  <a:spcPts val="600"/>
                </a:spcAft>
              </a:pPr>
              <a:t>34</a:t>
            </a:fld>
            <a:endParaRPr lang="en-US" sz="12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40">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438913" y="859536"/>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Total Successful Launches of all Sites</a:t>
            </a:r>
          </a:p>
        </p:txBody>
      </p:sp>
      <p:sp>
        <p:nvSpPr>
          <p:cNvPr id="45" name="Rectangle 4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9A7950F-E7BD-C36D-8A29-68C65A33EFDC}"/>
              </a:ext>
            </a:extLst>
          </p:cNvPr>
          <p:cNvSpPr txBox="1"/>
          <p:nvPr/>
        </p:nvSpPr>
        <p:spPr>
          <a:xfrm>
            <a:off x="438912" y="2512611"/>
            <a:ext cx="4832803" cy="366435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KSC LC-39A had more than a third of the successful launches. Only 12.5% were successful in CCAFS SLC-40.</a:t>
            </a:r>
          </a:p>
        </p:txBody>
      </p:sp>
      <p:pic>
        <p:nvPicPr>
          <p:cNvPr id="2" name="Picture 1" descr="A screenshot of a computer&#10;&#10;Description automatically generated">
            <a:extLst>
              <a:ext uri="{FF2B5EF4-FFF2-40B4-BE49-F238E27FC236}">
                <a16:creationId xmlns:a16="http://schemas.microsoft.com/office/drawing/2014/main" id="{56DC1702-6925-CBC0-F68E-A2018DDE579D}"/>
              </a:ext>
            </a:extLst>
          </p:cNvPr>
          <p:cNvPicPr>
            <a:picLocks noChangeAspect="1"/>
          </p:cNvPicPr>
          <p:nvPr/>
        </p:nvPicPr>
        <p:blipFill rotWithShape="1">
          <a:blip r:embed="rId2"/>
          <a:srcRect l="33488" t="39394" r="39164" b="30303"/>
          <a:stretch/>
        </p:blipFill>
        <p:spPr>
          <a:xfrm>
            <a:off x="7204669" y="517600"/>
            <a:ext cx="3961116" cy="2743200"/>
          </a:xfrm>
          <a:prstGeom prst="rect">
            <a:avLst/>
          </a:prstGeom>
        </p:spPr>
      </p:pic>
      <p:pic>
        <p:nvPicPr>
          <p:cNvPr id="4" name="Content Placeholder 3" descr="A screenshot of a computer&#10;&#10;Description automatically generated">
            <a:extLst>
              <a:ext uri="{FF2B5EF4-FFF2-40B4-BE49-F238E27FC236}">
                <a16:creationId xmlns:a16="http://schemas.microsoft.com/office/drawing/2014/main" id="{D95C3F08-F56E-67E0-E6AC-7B7E36869269}"/>
              </a:ext>
            </a:extLst>
          </p:cNvPr>
          <p:cNvPicPr>
            <a:picLocks noGrp="1" noChangeAspect="1"/>
          </p:cNvPicPr>
          <p:nvPr>
            <p:ph idx="4294967295"/>
          </p:nvPr>
        </p:nvPicPr>
        <p:blipFill rotWithShape="1">
          <a:blip r:embed="rId2"/>
          <a:srcRect l="88226" t="38289" b="47313"/>
          <a:stretch/>
        </p:blipFill>
        <p:spPr>
          <a:xfrm>
            <a:off x="7390621" y="3429000"/>
            <a:ext cx="3589213" cy="27432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26623" y="6356350"/>
            <a:ext cx="1426464"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mn-lt"/>
              </a:rPr>
              <a:pPr>
                <a:spcAft>
                  <a:spcPts val="600"/>
                </a:spcAft>
                <a:defRPr/>
              </a:pPr>
              <a:t>36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dirty="0">
                <a:solidFill>
                  <a:schemeClr val="tx1"/>
                </a:solidFill>
                <a:latin typeface="+mj-lt"/>
                <a:ea typeface="+mj-ea"/>
                <a:cs typeface="+mj-cs"/>
              </a:rPr>
              <a:t>Relationship between Payload and Launch Outcome</a:t>
            </a:r>
          </a:p>
        </p:txBody>
      </p:sp>
      <p:sp>
        <p:nvSpPr>
          <p:cNvPr id="19" name="Rectangle 1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a:spcBef>
                <a:spcPts val="1400"/>
              </a:spcBef>
            </a:pPr>
            <a:r>
              <a:rPr lang="en-US" sz="1800" dirty="0"/>
              <a:t>The plot shows the relationship between payload and launch outcomes.</a:t>
            </a:r>
          </a:p>
        </p:txBody>
      </p:sp>
      <p:pic>
        <p:nvPicPr>
          <p:cNvPr id="2" name="Picture 1" descr="A screenshot of a computer&#10;&#10;Description automatically generated">
            <a:extLst>
              <a:ext uri="{FF2B5EF4-FFF2-40B4-BE49-F238E27FC236}">
                <a16:creationId xmlns:a16="http://schemas.microsoft.com/office/drawing/2014/main" id="{14F84538-B318-533D-FD2D-4F4F7FDBA229}"/>
              </a:ext>
            </a:extLst>
          </p:cNvPr>
          <p:cNvPicPr>
            <a:picLocks noChangeAspect="1"/>
          </p:cNvPicPr>
          <p:nvPr/>
        </p:nvPicPr>
        <p:blipFill rotWithShape="1">
          <a:blip r:embed="rId2"/>
          <a:srcRect t="35758" r="1502" b="7509"/>
          <a:stretch/>
        </p:blipFill>
        <p:spPr>
          <a:xfrm>
            <a:off x="5080000" y="1745488"/>
            <a:ext cx="6746240" cy="315671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60041" y="135242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39</a:t>
            </a:fld>
            <a:endParaRPr lang="en-US" sz="1100">
              <a:solidFill>
                <a:schemeClr val="tx1">
                  <a:lumMod val="50000"/>
                  <a:lumOff val="50000"/>
                </a:schemeClr>
              </a:solidFill>
              <a:latin typeface="+mn-lt"/>
            </a:endParaRPr>
          </a:p>
        </p:txBody>
      </p:sp>
      <p:graphicFrame>
        <p:nvGraphicFramePr>
          <p:cNvPr id="2" name="Table 1">
            <a:extLst>
              <a:ext uri="{FF2B5EF4-FFF2-40B4-BE49-F238E27FC236}">
                <a16:creationId xmlns:a16="http://schemas.microsoft.com/office/drawing/2014/main" id="{F5D39294-E954-55F1-E558-E581A88D7709}"/>
              </a:ext>
            </a:extLst>
          </p:cNvPr>
          <p:cNvGraphicFramePr>
            <a:graphicFrameLocks noGrp="1"/>
          </p:cNvGraphicFramePr>
          <p:nvPr>
            <p:extLst>
              <p:ext uri="{D42A27DB-BD31-4B8C-83A1-F6EECF244321}">
                <p14:modId xmlns:p14="http://schemas.microsoft.com/office/powerpoint/2010/main" val="2742468166"/>
              </p:ext>
            </p:extLst>
          </p:nvPr>
        </p:nvGraphicFramePr>
        <p:xfrm>
          <a:off x="5208177" y="767104"/>
          <a:ext cx="5814249" cy="5323795"/>
        </p:xfrm>
        <a:graphic>
          <a:graphicData uri="http://schemas.openxmlformats.org/drawingml/2006/table">
            <a:tbl>
              <a:tblPr firstRow="1" bandRow="1">
                <a:tableStyleId>{9D7B26C5-4107-4FEC-AEDC-1716B250A1EF}</a:tableStyleId>
              </a:tblPr>
              <a:tblGrid>
                <a:gridCol w="3769164">
                  <a:extLst>
                    <a:ext uri="{9D8B030D-6E8A-4147-A177-3AD203B41FA5}">
                      <a16:colId xmlns:a16="http://schemas.microsoft.com/office/drawing/2014/main" val="2162529653"/>
                    </a:ext>
                  </a:extLst>
                </a:gridCol>
                <a:gridCol w="2045085">
                  <a:extLst>
                    <a:ext uri="{9D8B030D-6E8A-4147-A177-3AD203B41FA5}">
                      <a16:colId xmlns:a16="http://schemas.microsoft.com/office/drawing/2014/main" val="2555157984"/>
                    </a:ext>
                  </a:extLst>
                </a:gridCol>
              </a:tblGrid>
              <a:tr h="1064759">
                <a:tc>
                  <a:txBody>
                    <a:bodyPr/>
                    <a:lstStyle/>
                    <a:p>
                      <a:pPr algn="l" fontAlgn="ctr"/>
                      <a:r>
                        <a:rPr lang="en-US" sz="3300" b="1" u="none" strike="noStrike" cap="none" spc="0">
                          <a:solidFill>
                            <a:schemeClr val="tx1"/>
                          </a:solidFill>
                          <a:effectLst/>
                          <a:highlight>
                            <a:srgbClr val="C0E6F5"/>
                          </a:highlight>
                        </a:rPr>
                        <a:t>Models</a:t>
                      </a:r>
                      <a:endParaRPr lang="en-US" sz="3300" b="1" i="0" u="none" strike="noStrike" cap="none" spc="0">
                        <a:solidFill>
                          <a:schemeClr val="tx1"/>
                        </a:solidFill>
                        <a:effectLst/>
                        <a:highlight>
                          <a:srgbClr val="C0E6F5"/>
                        </a:highlight>
                        <a:latin typeface="Aptos Narrow" panose="020B0004020202020204" pitchFamily="34" charset="0"/>
                      </a:endParaRPr>
                    </a:p>
                  </a:txBody>
                  <a:tcPr marL="0" marR="149111" marT="59645" marB="447330" anchor="ctr"/>
                </a:tc>
                <a:tc>
                  <a:txBody>
                    <a:bodyPr/>
                    <a:lstStyle/>
                    <a:p>
                      <a:pPr algn="l" fontAlgn="ctr"/>
                      <a:r>
                        <a:rPr lang="en-US" sz="3300" b="1" u="none" strike="noStrike" cap="none" spc="0">
                          <a:solidFill>
                            <a:schemeClr val="tx1"/>
                          </a:solidFill>
                          <a:effectLst/>
                          <a:highlight>
                            <a:srgbClr val="C0E6F5"/>
                          </a:highlight>
                        </a:rPr>
                        <a:t>Accuracy</a:t>
                      </a:r>
                      <a:endParaRPr lang="en-US" sz="3300" b="1" i="0" u="none" strike="noStrike" cap="none" spc="0">
                        <a:solidFill>
                          <a:schemeClr val="tx1"/>
                        </a:solidFill>
                        <a:effectLst/>
                        <a:highlight>
                          <a:srgbClr val="C0E6F5"/>
                        </a:highlight>
                        <a:latin typeface="Aptos Narrow" panose="020B0004020202020204" pitchFamily="34" charset="0"/>
                      </a:endParaRPr>
                    </a:p>
                  </a:txBody>
                  <a:tcPr marL="0" marR="149111" marT="59645" marB="447330" anchor="ctr"/>
                </a:tc>
                <a:extLst>
                  <a:ext uri="{0D108BD9-81ED-4DB2-BD59-A6C34878D82A}">
                    <a16:rowId xmlns:a16="http://schemas.microsoft.com/office/drawing/2014/main" val="1581396990"/>
                  </a:ext>
                </a:extLst>
              </a:tr>
              <a:tr h="1064759">
                <a:tc>
                  <a:txBody>
                    <a:bodyPr/>
                    <a:lstStyle/>
                    <a:p>
                      <a:pPr algn="l" fontAlgn="b"/>
                      <a:r>
                        <a:rPr lang="en-US" sz="3300" b="0" u="none" strike="noStrike" cap="none" spc="0">
                          <a:solidFill>
                            <a:schemeClr val="tx1"/>
                          </a:solidFill>
                          <a:effectLst/>
                        </a:rPr>
                        <a:t>KNN</a:t>
                      </a:r>
                      <a:endParaRPr lang="en-US" sz="3300" b="0" i="0" u="none" strike="noStrike" cap="none" spc="0">
                        <a:solidFill>
                          <a:schemeClr val="tx1"/>
                        </a:solidFill>
                        <a:effectLst/>
                        <a:latin typeface="Aptos Narrow" panose="020B0004020202020204" pitchFamily="34" charset="0"/>
                      </a:endParaRPr>
                    </a:p>
                  </a:txBody>
                  <a:tcPr marL="0" marR="149111" marT="59645" marB="447330" anchor="b"/>
                </a:tc>
                <a:tc>
                  <a:txBody>
                    <a:bodyPr/>
                    <a:lstStyle/>
                    <a:p>
                      <a:pPr algn="r" fontAlgn="b"/>
                      <a:r>
                        <a:rPr lang="en-US" sz="3300" b="0" u="none" strike="noStrike" cap="none" spc="0">
                          <a:solidFill>
                            <a:schemeClr val="tx1"/>
                          </a:solidFill>
                          <a:effectLst/>
                        </a:rPr>
                        <a:t>83.33%</a:t>
                      </a:r>
                      <a:endParaRPr lang="en-US" sz="3300" b="0" i="0" u="none" strike="noStrike" cap="none" spc="0">
                        <a:solidFill>
                          <a:schemeClr val="tx1"/>
                        </a:solidFill>
                        <a:effectLst/>
                        <a:latin typeface="Aptos Narrow" panose="020B0004020202020204" pitchFamily="34" charset="0"/>
                      </a:endParaRPr>
                    </a:p>
                  </a:txBody>
                  <a:tcPr marL="0" marR="149111" marT="59645" marB="447330" anchor="b"/>
                </a:tc>
                <a:extLst>
                  <a:ext uri="{0D108BD9-81ED-4DB2-BD59-A6C34878D82A}">
                    <a16:rowId xmlns:a16="http://schemas.microsoft.com/office/drawing/2014/main" val="1121395947"/>
                  </a:ext>
                </a:extLst>
              </a:tr>
              <a:tr h="1064759">
                <a:tc>
                  <a:txBody>
                    <a:bodyPr/>
                    <a:lstStyle/>
                    <a:p>
                      <a:pPr algn="l" fontAlgn="b"/>
                      <a:r>
                        <a:rPr lang="en-US" sz="3300" b="1" u="none" strike="noStrike" cap="none" spc="0" dirty="0">
                          <a:solidFill>
                            <a:schemeClr val="tx1"/>
                          </a:solidFill>
                          <a:effectLst/>
                        </a:rPr>
                        <a:t>Decision Tree</a:t>
                      </a:r>
                      <a:endParaRPr lang="en-US" sz="3300" b="1" i="0" u="none" strike="noStrike" cap="none" spc="0" dirty="0">
                        <a:solidFill>
                          <a:schemeClr val="tx1"/>
                        </a:solidFill>
                        <a:effectLst/>
                        <a:latin typeface="Aptos Narrow" panose="020B0004020202020204" pitchFamily="34" charset="0"/>
                      </a:endParaRPr>
                    </a:p>
                  </a:txBody>
                  <a:tcPr marL="0" marR="149111" marT="59645" marB="447330" anchor="b"/>
                </a:tc>
                <a:tc>
                  <a:txBody>
                    <a:bodyPr/>
                    <a:lstStyle/>
                    <a:p>
                      <a:pPr algn="r" fontAlgn="b"/>
                      <a:r>
                        <a:rPr lang="en-US" sz="3300" b="1" u="none" strike="noStrike" cap="none" spc="0" dirty="0">
                          <a:solidFill>
                            <a:schemeClr val="tx1"/>
                          </a:solidFill>
                          <a:effectLst/>
                        </a:rPr>
                        <a:t>88.89%</a:t>
                      </a:r>
                      <a:endParaRPr lang="en-US" sz="3300" b="1" i="0" u="none" strike="noStrike" cap="none" spc="0" dirty="0">
                        <a:solidFill>
                          <a:schemeClr val="tx1"/>
                        </a:solidFill>
                        <a:effectLst/>
                        <a:latin typeface="Aptos Narrow" panose="020B0004020202020204" pitchFamily="34" charset="0"/>
                      </a:endParaRPr>
                    </a:p>
                  </a:txBody>
                  <a:tcPr marL="0" marR="149111" marT="59645" marB="447330" anchor="b"/>
                </a:tc>
                <a:extLst>
                  <a:ext uri="{0D108BD9-81ED-4DB2-BD59-A6C34878D82A}">
                    <a16:rowId xmlns:a16="http://schemas.microsoft.com/office/drawing/2014/main" val="1046749360"/>
                  </a:ext>
                </a:extLst>
              </a:tr>
              <a:tr h="1064759">
                <a:tc>
                  <a:txBody>
                    <a:bodyPr/>
                    <a:lstStyle/>
                    <a:p>
                      <a:pPr algn="l" fontAlgn="b"/>
                      <a:r>
                        <a:rPr lang="en-US" sz="3300" b="0" u="none" strike="noStrike" cap="none" spc="0">
                          <a:solidFill>
                            <a:schemeClr val="tx1"/>
                          </a:solidFill>
                          <a:effectLst/>
                        </a:rPr>
                        <a:t>SVM</a:t>
                      </a:r>
                      <a:endParaRPr lang="en-US" sz="3300" b="0" i="0" u="none" strike="noStrike" cap="none" spc="0">
                        <a:solidFill>
                          <a:schemeClr val="tx1"/>
                        </a:solidFill>
                        <a:effectLst/>
                        <a:latin typeface="Aptos Narrow" panose="020B0004020202020204" pitchFamily="34" charset="0"/>
                      </a:endParaRPr>
                    </a:p>
                  </a:txBody>
                  <a:tcPr marL="0" marR="149111" marT="59645" marB="447330" anchor="b"/>
                </a:tc>
                <a:tc>
                  <a:txBody>
                    <a:bodyPr/>
                    <a:lstStyle/>
                    <a:p>
                      <a:pPr algn="r" fontAlgn="b"/>
                      <a:r>
                        <a:rPr lang="en-US" sz="3300" b="0" u="none" strike="noStrike" cap="none" spc="0">
                          <a:solidFill>
                            <a:schemeClr val="tx1"/>
                          </a:solidFill>
                          <a:effectLst/>
                        </a:rPr>
                        <a:t>83.33%</a:t>
                      </a:r>
                      <a:endParaRPr lang="en-US" sz="3300" b="0" i="0" u="none" strike="noStrike" cap="none" spc="0">
                        <a:solidFill>
                          <a:schemeClr val="tx1"/>
                        </a:solidFill>
                        <a:effectLst/>
                        <a:latin typeface="Aptos Narrow" panose="020B0004020202020204" pitchFamily="34" charset="0"/>
                      </a:endParaRPr>
                    </a:p>
                  </a:txBody>
                  <a:tcPr marL="0" marR="149111" marT="59645" marB="447330" anchor="b"/>
                </a:tc>
                <a:extLst>
                  <a:ext uri="{0D108BD9-81ED-4DB2-BD59-A6C34878D82A}">
                    <a16:rowId xmlns:a16="http://schemas.microsoft.com/office/drawing/2014/main" val="1729384201"/>
                  </a:ext>
                </a:extLst>
              </a:tr>
              <a:tr h="1064759">
                <a:tc>
                  <a:txBody>
                    <a:bodyPr/>
                    <a:lstStyle/>
                    <a:p>
                      <a:pPr algn="l" fontAlgn="b"/>
                      <a:r>
                        <a:rPr lang="en-US" sz="3300" b="0" u="none" strike="noStrike" cap="none" spc="0">
                          <a:solidFill>
                            <a:schemeClr val="tx1"/>
                          </a:solidFill>
                          <a:effectLst/>
                        </a:rPr>
                        <a:t>Logistic Regression</a:t>
                      </a:r>
                      <a:endParaRPr lang="en-US" sz="3300" b="0" i="0" u="none" strike="noStrike" cap="none" spc="0">
                        <a:solidFill>
                          <a:schemeClr val="tx1"/>
                        </a:solidFill>
                        <a:effectLst/>
                        <a:latin typeface="Aptos Narrow" panose="020B0004020202020204" pitchFamily="34" charset="0"/>
                      </a:endParaRPr>
                    </a:p>
                  </a:txBody>
                  <a:tcPr marL="0" marR="149111" marT="59645" marB="447330" anchor="b"/>
                </a:tc>
                <a:tc>
                  <a:txBody>
                    <a:bodyPr/>
                    <a:lstStyle/>
                    <a:p>
                      <a:pPr algn="r" fontAlgn="b"/>
                      <a:r>
                        <a:rPr lang="en-US" sz="3300" b="0" u="none" strike="noStrike" cap="none" spc="0" dirty="0">
                          <a:solidFill>
                            <a:schemeClr val="tx1"/>
                          </a:solidFill>
                          <a:effectLst/>
                        </a:rPr>
                        <a:t>83.33%</a:t>
                      </a:r>
                      <a:endParaRPr lang="en-US" sz="3300" b="0" i="0" u="none" strike="noStrike" cap="none" spc="0" dirty="0">
                        <a:solidFill>
                          <a:schemeClr val="tx1"/>
                        </a:solidFill>
                        <a:effectLst/>
                        <a:latin typeface="Aptos Narrow" panose="020B0004020202020204" pitchFamily="34" charset="0"/>
                      </a:endParaRPr>
                    </a:p>
                  </a:txBody>
                  <a:tcPr marL="0" marR="149111" marT="59645" marB="447330" anchor="b"/>
                </a:tc>
                <a:extLst>
                  <a:ext uri="{0D108BD9-81ED-4DB2-BD59-A6C34878D82A}">
                    <a16:rowId xmlns:a16="http://schemas.microsoft.com/office/drawing/2014/main" val="3521188926"/>
                  </a:ext>
                </a:extLst>
              </a:tr>
            </a:tbl>
          </a:graphicData>
        </a:graphic>
      </p:graphicFrame>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92072"/>
            <a:ext cx="10399485" cy="4927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The main problem that this project attempts to solve is to help space exploration companies to determine if conditions are right for their spaceship to land successfully. If they can optimize the recovery and successful landing of their spaceship, it will result in significant cost savings.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354105" y="813494"/>
            <a:ext cx="2880828" cy="14828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FFFFFF"/>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96926" y="1754918"/>
            <a:ext cx="3843815" cy="3021798"/>
          </a:xfrm>
          <a:prstGeom prst="rect">
            <a:avLst/>
          </a:prstGeom>
        </p:spPr>
        <p:txBody>
          <a:bodyPr vert="horz" lIns="91440" tIns="45720" rIns="91440" bIns="45720" rtlCol="0" anchor="b">
            <a:normAutofit/>
          </a:bodyPr>
          <a:lstStyle/>
          <a:p>
            <a:pPr marL="0" indent="0">
              <a:buNone/>
            </a:pPr>
            <a:r>
              <a:rPr lang="en-US" sz="2000" dirty="0">
                <a:solidFill>
                  <a:srgbClr val="FFFFFF"/>
                </a:solidFill>
              </a:rPr>
              <a:t>The decision tree model was the best performing. The confusion matrix shows that it correctly classified 5 unsuccessful landings, and 11 successful landings. Only 1 each were misclassified and false positives and false negatives respectively.</a:t>
            </a:r>
            <a:endParaRPr lang="en-US" sz="2000" kern="1200" dirty="0">
              <a:solidFill>
                <a:srgbClr val="FFFFFF"/>
              </a:solidFill>
              <a:latin typeface="+mn-lt"/>
              <a:ea typeface="+mn-ea"/>
              <a:cs typeface="+mn-cs"/>
            </a:endParaRPr>
          </a:p>
        </p:txBody>
      </p:sp>
      <p:pic>
        <p:nvPicPr>
          <p:cNvPr id="3" name="Picture 2" descr="A diagram of different colored squares&#10;&#10;Description automatically generated">
            <a:extLst>
              <a:ext uri="{FF2B5EF4-FFF2-40B4-BE49-F238E27FC236}">
                <a16:creationId xmlns:a16="http://schemas.microsoft.com/office/drawing/2014/main" id="{BEAC9E2D-E24A-DB6F-8AEC-5C95DC6BE154}"/>
              </a:ext>
            </a:extLst>
          </p:cNvPr>
          <p:cNvPicPr>
            <a:picLocks noChangeAspect="1"/>
          </p:cNvPicPr>
          <p:nvPr/>
        </p:nvPicPr>
        <p:blipFill>
          <a:blip r:embed="rId2"/>
          <a:stretch>
            <a:fillRect/>
          </a:stretch>
        </p:blipFill>
        <p:spPr>
          <a:xfrm>
            <a:off x="4661317" y="467208"/>
            <a:ext cx="6907970" cy="592358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40</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54760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involved the demonstration of a gamut of data science tools including SQL, python, visualization with folium, and dash etc.</a:t>
            </a:r>
          </a:p>
          <a:p>
            <a:pPr>
              <a:lnSpc>
                <a:spcPct val="100000"/>
              </a:lnSpc>
              <a:spcBef>
                <a:spcPts val="1400"/>
              </a:spcBef>
            </a:pPr>
            <a:r>
              <a:rPr lang="en-US" sz="2200" dirty="0">
                <a:solidFill>
                  <a:schemeClr val="accent3">
                    <a:lumMod val="25000"/>
                  </a:schemeClr>
                </a:solidFill>
                <a:latin typeface="Abadi" panose="020B0604020104020204" pitchFamily="34" charset="0"/>
              </a:rPr>
              <a:t>The final phase of the project was the development of four machine learning models to classify the outcomes of space ship </a:t>
            </a:r>
            <a:r>
              <a:rPr lang="en-US" sz="2200">
                <a:solidFill>
                  <a:schemeClr val="accent3">
                    <a:lumMod val="25000"/>
                  </a:schemeClr>
                </a:solidFill>
                <a:latin typeface="Abadi" panose="020B0604020104020204" pitchFamily="34" charset="0"/>
              </a:rPr>
              <a:t>landing attempts.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was the best performing model for this project.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53945"/>
            <a:ext cx="10104817" cy="560405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8800" dirty="0">
                <a:solidFill>
                  <a:schemeClr val="accent3">
                    <a:lumMod val="25000"/>
                  </a:schemeClr>
                </a:solidFill>
                <a:latin typeface="Abadi"/>
              </a:rPr>
              <a:t>The project started with collection of data from the SpaceX API. The data for falcon 9 was filtered out and parsed into a Pandas data frame; and then cleaned.</a:t>
            </a:r>
          </a:p>
          <a:p>
            <a:pPr>
              <a:lnSpc>
                <a:spcPct val="120000"/>
              </a:lnSpc>
              <a:spcBef>
                <a:spcPts val="1400"/>
              </a:spcBef>
            </a:pPr>
            <a:r>
              <a:rPr lang="en-US" sz="8800" dirty="0">
                <a:solidFill>
                  <a:schemeClr val="accent3">
                    <a:lumMod val="25000"/>
                  </a:schemeClr>
                </a:solidFill>
                <a:latin typeface="Abadi"/>
              </a:rPr>
              <a:t>Perform data wrangling</a:t>
            </a:r>
          </a:p>
          <a:p>
            <a:pPr marL="0" indent="0">
              <a:lnSpc>
                <a:spcPct val="120000"/>
              </a:lnSpc>
              <a:spcBef>
                <a:spcPts val="1400"/>
              </a:spcBef>
              <a:buNone/>
            </a:pPr>
            <a:r>
              <a:rPr lang="en-US" sz="8800" dirty="0">
                <a:solidFill>
                  <a:schemeClr val="accent3">
                    <a:lumMod val="25000"/>
                  </a:schemeClr>
                </a:solidFill>
                <a:latin typeface="Abadi"/>
              </a:rPr>
              <a:t>The training labels were created with 1 indicating a successful launch and 0 meaning unsuccessful.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8800" dirty="0">
                <a:solidFill>
                  <a:schemeClr val="accent3">
                    <a:lumMod val="25000"/>
                  </a:schemeClr>
                </a:solidFill>
                <a:latin typeface="Abadi"/>
              </a:rPr>
              <a:t>Classification algorithms from </a:t>
            </a:r>
            <a:r>
              <a:rPr lang="en-US" sz="8800" dirty="0" err="1">
                <a:solidFill>
                  <a:schemeClr val="accent3">
                    <a:lumMod val="25000"/>
                  </a:schemeClr>
                </a:solidFill>
                <a:latin typeface="Abadi"/>
              </a:rPr>
              <a:t>sklearn</a:t>
            </a:r>
            <a:r>
              <a:rPr lang="en-US" sz="8800" dirty="0">
                <a:solidFill>
                  <a:schemeClr val="accent3">
                    <a:lumMod val="25000"/>
                  </a:schemeClr>
                </a:solidFill>
                <a:latin typeface="Abadi"/>
              </a:rPr>
              <a:t> were used to build the models. All four models were evaluated and compared based on their accuracy scores.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5991225" y="279400"/>
            <a:ext cx="5362576" cy="1892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p:cNvSpPr>
          <p:nvPr/>
        </p:nvSpPr>
        <p:spPr>
          <a:xfrm>
            <a:off x="8400932" y="5817507"/>
            <a:ext cx="2455094" cy="359456"/>
          </a:xfrm>
          <a:prstGeom prst="rect">
            <a:avLst/>
          </a:prstGeom>
        </p:spPr>
        <p:txBody>
          <a:bodyPr/>
          <a:lstStyle/>
          <a:p>
            <a:pPr defTabSz="813816"/>
            <a:fld id="{5075537C-CA84-1446-933C-8E9D027F9201}" type="slidenum">
              <a:rPr lang="en-US" sz="1602" kern="1200">
                <a:solidFill>
                  <a:schemeClr val="tx1"/>
                </a:solidFill>
                <a:latin typeface="+mn-lt"/>
                <a:ea typeface="+mn-ea"/>
                <a:cs typeface="+mn-cs"/>
              </a:rPr>
              <a:pPr defTabSz="813816"/>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5890967" y="2028825"/>
            <a:ext cx="4887456" cy="3765046"/>
          </a:xfrm>
          <a:prstGeom prst="rect">
            <a:avLst/>
          </a:prstGeom>
          <a:ln>
            <a:solidFill>
              <a:srgbClr val="0B49CB"/>
            </a:solidFill>
            <a:prstDash val="dash"/>
          </a:ln>
        </p:spPr>
        <p:txBody>
          <a:bodyPr vert="horz" lIns="91440" tIns="45720" rIns="91440" bIns="45720" rtlCol="0" anchor="t">
            <a:normAutofit/>
          </a:bodyPr>
          <a:lstStyle/>
          <a:p>
            <a:pPr defTabSz="813816"/>
            <a:endParaRPr lang="en-US" sz="1958" kern="1200" dirty="0">
              <a:solidFill>
                <a:srgbClr val="0056AF"/>
              </a:solidFill>
              <a:latin typeface="Abadi"/>
              <a:ea typeface="+mn-ea"/>
              <a:cs typeface="+mn-cs"/>
            </a:endParaRPr>
          </a:p>
          <a:p>
            <a:pPr defTabSz="813816"/>
            <a:endParaRPr lang="en-US" sz="1958" kern="1200" dirty="0">
              <a:solidFill>
                <a:srgbClr val="0056AF"/>
              </a:solidFill>
              <a:latin typeface="Abadi"/>
              <a:ea typeface="+mn-ea"/>
              <a:cs typeface="+mn-cs"/>
            </a:endParaRPr>
          </a:p>
          <a:p>
            <a:pPr defTabSz="813816"/>
            <a:endParaRPr lang="en-US" sz="1958" kern="1200" dirty="0">
              <a:solidFill>
                <a:srgbClr val="0056AF"/>
              </a:solidFill>
              <a:latin typeface="Abadi"/>
              <a:ea typeface="+mn-ea"/>
              <a:cs typeface="+mn-cs"/>
            </a:endParaRPr>
          </a:p>
          <a:p>
            <a:pPr defTabSz="813816"/>
            <a:r>
              <a:rPr lang="en-US" sz="1958" kern="1200" dirty="0">
                <a:solidFill>
                  <a:srgbClr val="0056AF"/>
                </a:solidFill>
                <a:latin typeface="Abadi"/>
                <a:ea typeface="+mn-ea"/>
                <a:cs typeface="+mn-cs"/>
              </a:rPr>
              <a:t>Get request – </a:t>
            </a:r>
            <a:r>
              <a:rPr lang="en-US" sz="1958" kern="1200" dirty="0" err="1">
                <a:solidFill>
                  <a:srgbClr val="0056AF"/>
                </a:solidFill>
                <a:latin typeface="Abadi"/>
                <a:ea typeface="+mn-ea"/>
                <a:cs typeface="+mn-cs"/>
              </a:rPr>
              <a:t>json</a:t>
            </a:r>
            <a:r>
              <a:rPr lang="en-US" sz="1958" kern="1200" dirty="0">
                <a:solidFill>
                  <a:srgbClr val="0056AF"/>
                </a:solidFill>
                <a:latin typeface="Abadi"/>
                <a:ea typeface="+mn-ea"/>
                <a:cs typeface="+mn-cs"/>
              </a:rPr>
              <a:t> normalize – data filtering (date, columns.</a:t>
            </a:r>
          </a:p>
        </p:txBody>
      </p:sp>
      <p:sp>
        <p:nvSpPr>
          <p:cNvPr id="3" name="Text Placeholder 2">
            <a:extLst>
              <a:ext uri="{FF2B5EF4-FFF2-40B4-BE49-F238E27FC236}">
                <a16:creationId xmlns:a16="http://schemas.microsoft.com/office/drawing/2014/main" id="{AB0AB2AC-B7E6-6849-9AE9-697369407F8F}"/>
              </a:ext>
            </a:extLst>
          </p:cNvPr>
          <p:cNvSpPr>
            <a:spLocks/>
          </p:cNvSpPr>
          <p:nvPr/>
        </p:nvSpPr>
        <p:spPr>
          <a:xfrm>
            <a:off x="1335973" y="609600"/>
            <a:ext cx="4152917" cy="5208423"/>
          </a:xfrm>
          <a:prstGeom prst="rect">
            <a:avLst/>
          </a:prstGeom>
        </p:spPr>
        <p:txBody>
          <a:bodyPr vert="horz" lIns="91440" tIns="45720" rIns="91440" bIns="45720" rtlCol="0" anchor="t">
            <a:normAutofit/>
          </a:bodyPr>
          <a:lstStyle/>
          <a:p>
            <a:pPr defTabSz="813816">
              <a:spcBef>
                <a:spcPts val="1246"/>
              </a:spcBef>
            </a:pPr>
            <a:r>
              <a:rPr lang="en-US" sz="1958" kern="1200" dirty="0">
                <a:solidFill>
                  <a:schemeClr val="accent3">
                    <a:lumMod val="25000"/>
                  </a:schemeClr>
                </a:solidFill>
                <a:latin typeface="Abadi" panose="020B0604020104020204" pitchFamily="34" charset="0"/>
                <a:ea typeface="+mn-ea"/>
                <a:cs typeface="+mn-cs"/>
              </a:rPr>
              <a:t>A get request was made to SpaceX’s rest API. The content of the request was then parsed into a pandas data frame using the </a:t>
            </a:r>
            <a:r>
              <a:rPr lang="en-US" sz="1958" kern="1200" dirty="0" err="1">
                <a:solidFill>
                  <a:schemeClr val="accent3">
                    <a:lumMod val="25000"/>
                  </a:schemeClr>
                </a:solidFill>
                <a:latin typeface="Abadi" panose="020B0604020104020204" pitchFamily="34" charset="0"/>
                <a:ea typeface="+mn-ea"/>
                <a:cs typeface="+mn-cs"/>
              </a:rPr>
              <a:t>json</a:t>
            </a:r>
            <a:r>
              <a:rPr lang="en-US" sz="1958" kern="1200" dirty="0">
                <a:solidFill>
                  <a:schemeClr val="accent3">
                    <a:lumMod val="25000"/>
                  </a:schemeClr>
                </a:solidFill>
                <a:latin typeface="Abadi" panose="020B0604020104020204" pitchFamily="34" charset="0"/>
                <a:ea typeface="+mn-ea"/>
                <a:cs typeface="+mn-cs"/>
              </a:rPr>
              <a:t> normalize function. The required data was filtered out by column and dates.</a:t>
            </a:r>
          </a:p>
          <a:p>
            <a:pPr defTabSz="813816">
              <a:spcBef>
                <a:spcPts val="1246"/>
              </a:spcBef>
            </a:pPr>
            <a:endParaRPr lang="en-US" sz="1958" kern="1200" dirty="0">
              <a:solidFill>
                <a:schemeClr val="accent3">
                  <a:lumMod val="25000"/>
                </a:schemeClr>
              </a:solidFill>
              <a:latin typeface="Abadi"/>
              <a:ea typeface="+mn-ea"/>
              <a:cs typeface="+mn-cs"/>
            </a:endParaRPr>
          </a:p>
          <a:p>
            <a:pPr defTabSz="813816">
              <a:spcBef>
                <a:spcPts val="1246"/>
              </a:spcBef>
            </a:pPr>
            <a:r>
              <a:rPr lang="en-US" sz="1958" kern="1200" dirty="0">
                <a:solidFill>
                  <a:schemeClr val="accent3">
                    <a:lumMod val="25000"/>
                  </a:schemeClr>
                </a:solidFill>
                <a:latin typeface="Abadi" panose="020B0604020104020204" pitchFamily="34" charset="0"/>
                <a:ea typeface="+mn-ea"/>
                <a:cs typeface="+mn-cs"/>
              </a:rPr>
              <a:t>The notebook on data collection is available at </a:t>
            </a:r>
            <a:r>
              <a:rPr lang="en-US" sz="1958" kern="1200" dirty="0">
                <a:solidFill>
                  <a:schemeClr val="accent3">
                    <a:lumMod val="25000"/>
                  </a:schemeClr>
                </a:solidFill>
                <a:latin typeface="Abadi" panose="020B0604020104020204" pitchFamily="34" charset="0"/>
                <a:ea typeface="+mn-ea"/>
                <a:cs typeface="+mn-cs"/>
                <a:hlinkClick r:id="rId2"/>
              </a:rPr>
              <a:t>https://github.com/asoyewole/IBM-Data-Science-Capstone-Project/blob/main/jupyter-labs-spacex-data-collection-api.ipynb</a:t>
            </a:r>
            <a:r>
              <a:rPr lang="en-US" sz="1958" kern="1200" dirty="0">
                <a:solidFill>
                  <a:schemeClr val="accent3">
                    <a:lumMod val="25000"/>
                  </a:schemeClr>
                </a:solidFill>
                <a:latin typeface="Abadi" panose="020B0604020104020204" pitchFamily="34" charset="0"/>
                <a:ea typeface="+mn-ea"/>
                <a:cs typeface="+mn-cs"/>
              </a:rPr>
              <a:t> </a:t>
            </a:r>
          </a:p>
          <a:p>
            <a:pPr defTabSz="813816"/>
            <a:endParaRPr lang="en-US" sz="1602" kern="1200" dirty="0">
              <a:solidFill>
                <a:schemeClr val="tx1"/>
              </a:solidFill>
              <a:latin typeface="+mn-lt"/>
              <a:ea typeface="+mn-ea"/>
              <a:cs typeface="+mn-cs"/>
            </a:endParaRPr>
          </a:p>
          <a:p>
            <a:endParaRPr lang="en-US" dirty="0"/>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Null records were identified on the landing pad column and handled. Subsequently, a column was engineered which classified bad landing outcomes from positive outcomes.</a:t>
            </a:r>
          </a:p>
          <a:p>
            <a:endParaRPr lang="en-US" sz="2200" dirty="0">
              <a:solidFill>
                <a:schemeClr val="accent3">
                  <a:lumMod val="25000"/>
                </a:schemeClr>
              </a:solidFill>
              <a:latin typeface="Abadi" panose="020B0604020104020204" pitchFamily="34" charset="0"/>
            </a:endParaRPr>
          </a:p>
          <a:p>
            <a:r>
              <a:rPr lang="en-US" dirty="0"/>
              <a:t>The notebook for the data wrangling is available at </a:t>
            </a:r>
            <a:r>
              <a:rPr lang="en-US" dirty="0">
                <a:hlinkClick r:id="rId3"/>
              </a:rPr>
              <a:t>https://github.com/asoyewole/IBM-Data-Science-Capstone-Project/blob/main/labs-jupyter-spacex-Data%20wrangling.ipynb</a:t>
            </a:r>
            <a:r>
              <a:rPr lang="en-US" dirty="0"/>
              <a:t> </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Pairing up matplotlib and seaborn, some plots were developed to help understand the data. The relationship between flight number and launch site was plotted as a scatterplot. The top orbit types based on average class was identified using a horizontal bar chart. Aside other scatterplots, one other important visual was the trend of success rate by year which showed a continuous growth with few troughs.</a:t>
            </a:r>
          </a:p>
          <a:p>
            <a:pPr>
              <a:lnSpc>
                <a:spcPct val="100000"/>
              </a:lnSpc>
              <a:spcBef>
                <a:spcPts val="1400"/>
              </a:spcBef>
            </a:pPr>
            <a:r>
              <a:rPr lang="en-US" sz="2200" dirty="0">
                <a:solidFill>
                  <a:schemeClr val="accent3">
                    <a:lumMod val="25000"/>
                  </a:schemeClr>
                </a:solidFill>
                <a:latin typeface="Abadi" panose="020B0604020104020204" pitchFamily="34" charset="0"/>
              </a:rPr>
              <a:t>The notebook for the data visualization is available at </a:t>
            </a:r>
            <a:r>
              <a:rPr lang="en-US" sz="2200" dirty="0">
                <a:solidFill>
                  <a:schemeClr val="accent3">
                    <a:lumMod val="25000"/>
                  </a:schemeClr>
                </a:solidFill>
                <a:latin typeface="Abadi" panose="020B0604020104020204" pitchFamily="34" charset="0"/>
                <a:hlinkClick r:id="rId3"/>
              </a:rPr>
              <a:t>https://github.com/asoyewole/IBM-Data-Science-Capstone-Project/blob/main/edadataviz.ipynb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255</TotalTime>
  <Words>1539</Words>
  <Application>Microsoft Office PowerPoint</Application>
  <PresentationFormat>Widescreen</PresentationFormat>
  <Paragraphs>154</Paragraphs>
  <Slides>43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Abadi</vt:lpstr>
      <vt:lpstr>Aptos Narrow</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Ayotunde Oyewole</cp:lastModifiedBy>
  <cp:revision>199</cp:revision>
  <dcterms:created xsi:type="dcterms:W3CDTF">2021-04-29T18:58:34Z</dcterms:created>
  <dcterms:modified xsi:type="dcterms:W3CDTF">2024-06-15T01:27:08Z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